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70" r:id="rId2"/>
    <p:sldId id="391" r:id="rId3"/>
    <p:sldId id="390" r:id="rId4"/>
    <p:sldId id="392" r:id="rId5"/>
    <p:sldId id="400" r:id="rId6"/>
    <p:sldId id="399" r:id="rId7"/>
    <p:sldId id="393" r:id="rId8"/>
    <p:sldId id="394" r:id="rId9"/>
    <p:sldId id="395" r:id="rId10"/>
    <p:sldId id="364" r:id="rId11"/>
    <p:sldId id="363" r:id="rId12"/>
    <p:sldId id="401" r:id="rId13"/>
    <p:sldId id="397" r:id="rId14"/>
    <p:sldId id="398" r:id="rId15"/>
  </p:sldIdLst>
  <p:sldSz cx="9144000" cy="6858000" type="screen4x3"/>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3F62B4-EAD1-4192-B24E-C11E9AC2855B}" v="279" dt="2018-09-11T09:40:36.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1988" autoAdjust="0"/>
  </p:normalViewPr>
  <p:slideViewPr>
    <p:cSldViewPr snapToGrid="0" showGuides="1">
      <p:cViewPr varScale="1">
        <p:scale>
          <a:sx n="31" d="100"/>
          <a:sy n="31" d="100"/>
        </p:scale>
        <p:origin x="1002" y="5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85" d="100"/>
          <a:sy n="85" d="100"/>
        </p:scale>
        <p:origin x="3828" y="96"/>
      </p:cViewPr>
      <p:guideLst>
        <p:guide orient="horz" pos="2951"/>
        <p:guide pos="22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Ashley" userId="918456ef55558302" providerId="LiveId" clId="{4E5C53DE-6673-406E-B2E5-62E20BE0A34C}"/>
    <pc:docChg chg="custSel modSld">
      <pc:chgData name="Louise Ashley" userId="918456ef55558302" providerId="LiveId" clId="{4E5C53DE-6673-406E-B2E5-62E20BE0A34C}" dt="2018-09-11T09:40:36.788" v="277" actId="20577"/>
      <pc:docMkLst>
        <pc:docMk/>
      </pc:docMkLst>
      <pc:sldChg chg="modNotesTx">
        <pc:chgData name="Louise Ashley" userId="918456ef55558302" providerId="LiveId" clId="{4E5C53DE-6673-406E-B2E5-62E20BE0A34C}" dt="2018-09-11T09:38:21.046" v="9" actId="6549"/>
        <pc:sldMkLst>
          <pc:docMk/>
          <pc:sldMk cId="3934632002" sldId="363"/>
        </pc:sldMkLst>
      </pc:sldChg>
      <pc:sldChg chg="modSp modNotesTx">
        <pc:chgData name="Louise Ashley" userId="918456ef55558302" providerId="LiveId" clId="{4E5C53DE-6673-406E-B2E5-62E20BE0A34C}" dt="2018-09-11T09:40:36.788" v="277" actId="20577"/>
        <pc:sldMkLst>
          <pc:docMk/>
          <pc:sldMk cId="1774367549" sldId="370"/>
        </pc:sldMkLst>
        <pc:spChg chg="mod">
          <ac:chgData name="Louise Ashley" userId="918456ef55558302" providerId="LiveId" clId="{4E5C53DE-6673-406E-B2E5-62E20BE0A34C}" dt="2018-09-11T09:40:36.788" v="277" actId="20577"/>
          <ac:spMkLst>
            <pc:docMk/>
            <pc:sldMk cId="1774367549" sldId="370"/>
            <ac:spMk id="4" creationId="{8C277731-B52C-495B-B233-112C846AC213}"/>
          </ac:spMkLst>
        </pc:spChg>
      </pc:sldChg>
      <pc:sldChg chg="modNotesTx">
        <pc:chgData name="Louise Ashley" userId="918456ef55558302" providerId="LiveId" clId="{4E5C53DE-6673-406E-B2E5-62E20BE0A34C}" dt="2018-09-11T09:37:49.903" v="2" actId="6549"/>
        <pc:sldMkLst>
          <pc:docMk/>
          <pc:sldMk cId="1827227608" sldId="390"/>
        </pc:sldMkLst>
      </pc:sldChg>
      <pc:sldChg chg="modNotesTx">
        <pc:chgData name="Louise Ashley" userId="918456ef55558302" providerId="LiveId" clId="{4E5C53DE-6673-406E-B2E5-62E20BE0A34C}" dt="2018-09-11T09:37:47.230" v="1" actId="20577"/>
        <pc:sldMkLst>
          <pc:docMk/>
          <pc:sldMk cId="2571248830" sldId="391"/>
        </pc:sldMkLst>
      </pc:sldChg>
      <pc:sldChg chg="modNotesTx">
        <pc:chgData name="Louise Ashley" userId="918456ef55558302" providerId="LiveId" clId="{4E5C53DE-6673-406E-B2E5-62E20BE0A34C}" dt="2018-09-11T09:37:53.323" v="3" actId="6549"/>
        <pc:sldMkLst>
          <pc:docMk/>
          <pc:sldMk cId="202610337" sldId="392"/>
        </pc:sldMkLst>
      </pc:sldChg>
      <pc:sldChg chg="modNotesTx">
        <pc:chgData name="Louise Ashley" userId="918456ef55558302" providerId="LiveId" clId="{4E5C53DE-6673-406E-B2E5-62E20BE0A34C}" dt="2018-09-11T09:38:06.200" v="6" actId="6549"/>
        <pc:sldMkLst>
          <pc:docMk/>
          <pc:sldMk cId="1444477436" sldId="393"/>
        </pc:sldMkLst>
      </pc:sldChg>
      <pc:sldChg chg="modNotesTx">
        <pc:chgData name="Louise Ashley" userId="918456ef55558302" providerId="LiveId" clId="{4E5C53DE-6673-406E-B2E5-62E20BE0A34C}" dt="2018-09-11T09:38:09.453" v="7" actId="6549"/>
        <pc:sldMkLst>
          <pc:docMk/>
          <pc:sldMk cId="3700459158" sldId="394"/>
        </pc:sldMkLst>
      </pc:sldChg>
      <pc:sldChg chg="delSp modSp modNotesTx">
        <pc:chgData name="Louise Ashley" userId="918456ef55558302" providerId="LiveId" clId="{4E5C53DE-6673-406E-B2E5-62E20BE0A34C}" dt="2018-09-11T09:40:15.262" v="239" actId="1076"/>
        <pc:sldMkLst>
          <pc:docMk/>
          <pc:sldMk cId="3780111702" sldId="395"/>
        </pc:sldMkLst>
        <pc:spChg chg="del">
          <ac:chgData name="Louise Ashley" userId="918456ef55558302" providerId="LiveId" clId="{4E5C53DE-6673-406E-B2E5-62E20BE0A34C}" dt="2018-09-11T09:40:11.157" v="237" actId="478"/>
          <ac:spMkLst>
            <pc:docMk/>
            <pc:sldMk cId="3780111702" sldId="395"/>
            <ac:spMk id="5" creationId="{DAEAB4E1-2D76-4C77-9CEB-6403F3BB1305}"/>
          </ac:spMkLst>
        </pc:spChg>
        <pc:picChg chg="mod">
          <ac:chgData name="Louise Ashley" userId="918456ef55558302" providerId="LiveId" clId="{4E5C53DE-6673-406E-B2E5-62E20BE0A34C}" dt="2018-09-11T09:40:15.262" v="239" actId="1076"/>
          <ac:picMkLst>
            <pc:docMk/>
            <pc:sldMk cId="3780111702" sldId="395"/>
            <ac:picMk id="4" creationId="{0314FDB7-1FB8-4B61-B7F8-2E33A28EE753}"/>
          </ac:picMkLst>
        </pc:picChg>
      </pc:sldChg>
      <pc:sldChg chg="modNotesTx">
        <pc:chgData name="Louise Ashley" userId="918456ef55558302" providerId="LiveId" clId="{4E5C53DE-6673-406E-B2E5-62E20BE0A34C}" dt="2018-09-11T09:39:41.361" v="235" actId="6549"/>
        <pc:sldMkLst>
          <pc:docMk/>
          <pc:sldMk cId="766214868" sldId="397"/>
        </pc:sldMkLst>
      </pc:sldChg>
      <pc:sldChg chg="modNotesTx">
        <pc:chgData name="Louise Ashley" userId="918456ef55558302" providerId="LiveId" clId="{4E5C53DE-6673-406E-B2E5-62E20BE0A34C}" dt="2018-09-11T09:39:45.146" v="236" actId="6549"/>
        <pc:sldMkLst>
          <pc:docMk/>
          <pc:sldMk cId="646727515" sldId="398"/>
        </pc:sldMkLst>
      </pc:sldChg>
      <pc:sldChg chg="modNotesTx">
        <pc:chgData name="Louise Ashley" userId="918456ef55558302" providerId="LiveId" clId="{4E5C53DE-6673-406E-B2E5-62E20BE0A34C}" dt="2018-09-11T09:38:03.431" v="5" actId="6549"/>
        <pc:sldMkLst>
          <pc:docMk/>
          <pc:sldMk cId="673406070" sldId="399"/>
        </pc:sldMkLst>
      </pc:sldChg>
      <pc:sldChg chg="modNotesTx">
        <pc:chgData name="Louise Ashley" userId="918456ef55558302" providerId="LiveId" clId="{4E5C53DE-6673-406E-B2E5-62E20BE0A34C}" dt="2018-09-11T09:37:58" v="4" actId="6549"/>
        <pc:sldMkLst>
          <pc:docMk/>
          <pc:sldMk cId="2011679377" sldId="400"/>
        </pc:sldMkLst>
      </pc:sldChg>
      <pc:sldChg chg="addSp modSp modNotesTx">
        <pc:chgData name="Louise Ashley" userId="918456ef55558302" providerId="LiveId" clId="{4E5C53DE-6673-406E-B2E5-62E20BE0A34C}" dt="2018-09-11T09:39:36.001" v="234" actId="1076"/>
        <pc:sldMkLst>
          <pc:docMk/>
          <pc:sldMk cId="2431977790" sldId="401"/>
        </pc:sldMkLst>
        <pc:spChg chg="mod">
          <ac:chgData name="Louise Ashley" userId="918456ef55558302" providerId="LiveId" clId="{4E5C53DE-6673-406E-B2E5-62E20BE0A34C}" dt="2018-09-11T09:38:28.916" v="26" actId="20577"/>
          <ac:spMkLst>
            <pc:docMk/>
            <pc:sldMk cId="2431977790" sldId="401"/>
            <ac:spMk id="2" creationId="{F9F16315-F106-48C6-BFC0-9A128CF78B37}"/>
          </ac:spMkLst>
        </pc:spChg>
        <pc:spChg chg="add mod">
          <ac:chgData name="Louise Ashley" userId="918456ef55558302" providerId="LiveId" clId="{4E5C53DE-6673-406E-B2E5-62E20BE0A34C}" dt="2018-09-11T09:39:13.920" v="158" actId="1076"/>
          <ac:spMkLst>
            <pc:docMk/>
            <pc:sldMk cId="2431977790" sldId="401"/>
            <ac:spMk id="5" creationId="{E76698C0-E892-4E7A-AFCC-2106358654BA}"/>
          </ac:spMkLst>
        </pc:spChg>
        <pc:spChg chg="add mod">
          <ac:chgData name="Louise Ashley" userId="918456ef55558302" providerId="LiveId" clId="{4E5C53DE-6673-406E-B2E5-62E20BE0A34C}" dt="2018-09-11T09:39:36.001" v="234" actId="1076"/>
          <ac:spMkLst>
            <pc:docMk/>
            <pc:sldMk cId="2431977790" sldId="401"/>
            <ac:spMk id="6" creationId="{D8E84F50-40B6-42D8-8B4A-9B52866283D9}"/>
          </ac:spMkLst>
        </pc:spChg>
        <pc:picChg chg="mod modCrop">
          <ac:chgData name="Louise Ashley" userId="918456ef55558302" providerId="LiveId" clId="{4E5C53DE-6673-406E-B2E5-62E20BE0A34C}" dt="2018-09-11T09:39:16.368" v="159" actId="1076"/>
          <ac:picMkLst>
            <pc:docMk/>
            <pc:sldMk cId="2431977790" sldId="401"/>
            <ac:picMk id="4" creationId="{C4F0AB29-9176-49D7-826F-A5109797A6E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1870" tIns="45935" rIns="91870" bIns="45935" rtlCol="0"/>
          <a:lstStyle>
            <a:lvl1pPr algn="l">
              <a:defRPr sz="1200"/>
            </a:lvl1pPr>
          </a:lstStyle>
          <a:p>
            <a:endParaRPr lang="en-GB" dirty="0"/>
          </a:p>
        </p:txBody>
      </p:sp>
      <p:sp>
        <p:nvSpPr>
          <p:cNvPr id="3" name="Date Placeholder 2"/>
          <p:cNvSpPr>
            <a:spLocks noGrp="1"/>
          </p:cNvSpPr>
          <p:nvPr>
            <p:ph type="dt" sz="quarter" idx="1"/>
          </p:nvPr>
        </p:nvSpPr>
        <p:spPr>
          <a:xfrm>
            <a:off x="4008706" y="0"/>
            <a:ext cx="3066733" cy="468471"/>
          </a:xfrm>
          <a:prstGeom prst="rect">
            <a:avLst/>
          </a:prstGeom>
        </p:spPr>
        <p:txBody>
          <a:bodyPr vert="horz" lIns="91870" tIns="45935" rIns="91870" bIns="45935" rtlCol="0"/>
          <a:lstStyle>
            <a:lvl1pPr algn="r">
              <a:defRPr sz="1200"/>
            </a:lvl1pPr>
          </a:lstStyle>
          <a:p>
            <a:fld id="{F26FE862-AA2E-A649-A23D-0AE53E0EBE06}" type="datetimeFigureOut">
              <a:rPr lang="en-US" smtClean="0"/>
              <a:t>9/17/2018</a:t>
            </a:fld>
            <a:endParaRPr lang="en-GB" dirty="0"/>
          </a:p>
        </p:txBody>
      </p:sp>
      <p:sp>
        <p:nvSpPr>
          <p:cNvPr id="4" name="Footer Placeholder 3"/>
          <p:cNvSpPr>
            <a:spLocks noGrp="1"/>
          </p:cNvSpPr>
          <p:nvPr>
            <p:ph type="ftr" sz="quarter" idx="2"/>
          </p:nvPr>
        </p:nvSpPr>
        <p:spPr>
          <a:xfrm>
            <a:off x="0" y="8899328"/>
            <a:ext cx="3066733" cy="468471"/>
          </a:xfrm>
          <a:prstGeom prst="rect">
            <a:avLst/>
          </a:prstGeom>
        </p:spPr>
        <p:txBody>
          <a:bodyPr vert="horz" lIns="91870" tIns="45935" rIns="91870" bIns="45935"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08706" y="8899328"/>
            <a:ext cx="3066733" cy="468471"/>
          </a:xfrm>
          <a:prstGeom prst="rect">
            <a:avLst/>
          </a:prstGeom>
        </p:spPr>
        <p:txBody>
          <a:bodyPr vert="horz" lIns="91870" tIns="45935" rIns="91870" bIns="45935" rtlCol="0" anchor="b"/>
          <a:lstStyle>
            <a:lvl1pPr algn="r">
              <a:defRPr sz="1200"/>
            </a:lvl1pPr>
          </a:lstStyle>
          <a:p>
            <a:fld id="{680FA731-96C6-1C4F-A61E-653465578A10}" type="slidenum">
              <a:rPr lang="en-GB" smtClean="0"/>
              <a:t>‹#›</a:t>
            </a:fld>
            <a:endParaRPr lang="en-GB" dirty="0"/>
          </a:p>
        </p:txBody>
      </p:sp>
    </p:spTree>
    <p:extLst>
      <p:ext uri="{BB962C8B-B14F-4D97-AF65-F5344CB8AC3E}">
        <p14:creationId xmlns:p14="http://schemas.microsoft.com/office/powerpoint/2010/main" val="2941298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1870" tIns="45935" rIns="91870" bIns="45935" rtlCol="0"/>
          <a:lstStyle>
            <a:lvl1pPr algn="l">
              <a:defRPr sz="1200"/>
            </a:lvl1pPr>
          </a:lstStyle>
          <a:p>
            <a:endParaRPr lang="en-GB" dirty="0"/>
          </a:p>
        </p:txBody>
      </p:sp>
      <p:sp>
        <p:nvSpPr>
          <p:cNvPr id="3" name="Date Placeholder 2"/>
          <p:cNvSpPr>
            <a:spLocks noGrp="1"/>
          </p:cNvSpPr>
          <p:nvPr>
            <p:ph type="dt" idx="1"/>
          </p:nvPr>
        </p:nvSpPr>
        <p:spPr>
          <a:xfrm>
            <a:off x="4008706" y="0"/>
            <a:ext cx="3066733" cy="468471"/>
          </a:xfrm>
          <a:prstGeom prst="rect">
            <a:avLst/>
          </a:prstGeom>
        </p:spPr>
        <p:txBody>
          <a:bodyPr vert="horz" lIns="91870" tIns="45935" rIns="91870" bIns="45935" rtlCol="0"/>
          <a:lstStyle>
            <a:lvl1pPr algn="r">
              <a:defRPr sz="1200"/>
            </a:lvl1pPr>
          </a:lstStyle>
          <a:p>
            <a:fld id="{B94059E9-8F59-5E4A-8D32-145BF5A743B5}" type="datetimeFigureOut">
              <a:rPr lang="en-US" smtClean="0"/>
              <a:t>9/17/2018</a:t>
            </a:fld>
            <a:endParaRPr lang="en-GB" dirty="0"/>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1870" tIns="45935" rIns="91870" bIns="45935" rtlCol="0" anchor="ctr"/>
          <a:lstStyle/>
          <a:p>
            <a:endParaRPr lang="en-GB" dirty="0"/>
          </a:p>
        </p:txBody>
      </p:sp>
      <p:sp>
        <p:nvSpPr>
          <p:cNvPr id="5" name="Notes Placeholder 4"/>
          <p:cNvSpPr>
            <a:spLocks noGrp="1"/>
          </p:cNvSpPr>
          <p:nvPr>
            <p:ph type="body" sz="quarter" idx="3"/>
          </p:nvPr>
        </p:nvSpPr>
        <p:spPr>
          <a:xfrm>
            <a:off x="707708" y="4450478"/>
            <a:ext cx="5661660" cy="4216241"/>
          </a:xfrm>
          <a:prstGeom prst="rect">
            <a:avLst/>
          </a:prstGeom>
        </p:spPr>
        <p:txBody>
          <a:bodyPr vert="horz" lIns="91870" tIns="45935" rIns="91870" bIns="4593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899328"/>
            <a:ext cx="3066733" cy="468471"/>
          </a:xfrm>
          <a:prstGeom prst="rect">
            <a:avLst/>
          </a:prstGeom>
        </p:spPr>
        <p:txBody>
          <a:bodyPr vert="horz" lIns="91870" tIns="45935" rIns="91870" bIns="45935"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08706" y="8899328"/>
            <a:ext cx="3066733" cy="468471"/>
          </a:xfrm>
          <a:prstGeom prst="rect">
            <a:avLst/>
          </a:prstGeom>
        </p:spPr>
        <p:txBody>
          <a:bodyPr vert="horz" lIns="91870" tIns="45935" rIns="91870" bIns="45935" rtlCol="0" anchor="b"/>
          <a:lstStyle>
            <a:lvl1pPr algn="r">
              <a:defRPr sz="1200"/>
            </a:lvl1pPr>
          </a:lstStyle>
          <a:p>
            <a:fld id="{D080ACEF-038B-C84F-B8C5-91258E241761}" type="slidenum">
              <a:rPr lang="en-GB" smtClean="0"/>
              <a:t>‹#›</a:t>
            </a:fld>
            <a:endParaRPr lang="en-GB" dirty="0"/>
          </a:p>
        </p:txBody>
      </p:sp>
    </p:spTree>
    <p:extLst>
      <p:ext uri="{BB962C8B-B14F-4D97-AF65-F5344CB8AC3E}">
        <p14:creationId xmlns:p14="http://schemas.microsoft.com/office/powerpoint/2010/main" val="38159833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0ACEF-038B-C84F-B8C5-91258E241761}" type="slidenum">
              <a:rPr lang="en-GB" smtClean="0"/>
              <a:t>1</a:t>
            </a:fld>
            <a:endParaRPr lang="en-GB" dirty="0"/>
          </a:p>
        </p:txBody>
      </p:sp>
    </p:spTree>
    <p:extLst>
      <p:ext uri="{BB962C8B-B14F-4D97-AF65-F5344CB8AC3E}">
        <p14:creationId xmlns:p14="http://schemas.microsoft.com/office/powerpoint/2010/main" val="3117928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0ACEF-038B-C84F-B8C5-91258E241761}" type="slidenum">
              <a:rPr lang="en-GB" smtClean="0"/>
              <a:t>10</a:t>
            </a:fld>
            <a:endParaRPr lang="en-GB" dirty="0"/>
          </a:p>
        </p:txBody>
      </p:sp>
    </p:spTree>
    <p:extLst>
      <p:ext uri="{BB962C8B-B14F-4D97-AF65-F5344CB8AC3E}">
        <p14:creationId xmlns:p14="http://schemas.microsoft.com/office/powerpoint/2010/main" val="1156756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0ACEF-038B-C84F-B8C5-91258E241761}" type="slidenum">
              <a:rPr lang="en-GB" smtClean="0"/>
              <a:t>11</a:t>
            </a:fld>
            <a:endParaRPr lang="en-GB" dirty="0"/>
          </a:p>
        </p:txBody>
      </p:sp>
    </p:spTree>
    <p:extLst>
      <p:ext uri="{BB962C8B-B14F-4D97-AF65-F5344CB8AC3E}">
        <p14:creationId xmlns:p14="http://schemas.microsoft.com/office/powerpoint/2010/main" val="3556999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t>12</a:t>
            </a:fld>
            <a:endParaRPr lang="en-GB" dirty="0"/>
          </a:p>
        </p:txBody>
      </p:sp>
    </p:spTree>
    <p:extLst>
      <p:ext uri="{BB962C8B-B14F-4D97-AF65-F5344CB8AC3E}">
        <p14:creationId xmlns:p14="http://schemas.microsoft.com/office/powerpoint/2010/main" val="2563793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t>13</a:t>
            </a:fld>
            <a:endParaRPr lang="en-GB" dirty="0"/>
          </a:p>
        </p:txBody>
      </p:sp>
    </p:spTree>
    <p:extLst>
      <p:ext uri="{BB962C8B-B14F-4D97-AF65-F5344CB8AC3E}">
        <p14:creationId xmlns:p14="http://schemas.microsoft.com/office/powerpoint/2010/main" val="751765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t>14</a:t>
            </a:fld>
            <a:endParaRPr lang="en-GB" dirty="0"/>
          </a:p>
        </p:txBody>
      </p:sp>
    </p:spTree>
    <p:extLst>
      <p:ext uri="{BB962C8B-B14F-4D97-AF65-F5344CB8AC3E}">
        <p14:creationId xmlns:p14="http://schemas.microsoft.com/office/powerpoint/2010/main" val="45134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80ACEF-038B-C84F-B8C5-91258E241761}" type="slidenum">
              <a:rPr lang="en-GB" smtClean="0"/>
              <a:t>2</a:t>
            </a:fld>
            <a:endParaRPr lang="en-GB" dirty="0"/>
          </a:p>
        </p:txBody>
      </p:sp>
    </p:spTree>
    <p:extLst>
      <p:ext uri="{BB962C8B-B14F-4D97-AF65-F5344CB8AC3E}">
        <p14:creationId xmlns:p14="http://schemas.microsoft.com/office/powerpoint/2010/main" val="103740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080ACEF-038B-C84F-B8C5-91258E241761}" type="slidenum">
              <a:rPr lang="en-GB" smtClean="0"/>
              <a:t>3</a:t>
            </a:fld>
            <a:endParaRPr lang="en-GB" dirty="0"/>
          </a:p>
        </p:txBody>
      </p:sp>
    </p:spTree>
    <p:extLst>
      <p:ext uri="{BB962C8B-B14F-4D97-AF65-F5344CB8AC3E}">
        <p14:creationId xmlns:p14="http://schemas.microsoft.com/office/powerpoint/2010/main" val="223473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t>4</a:t>
            </a:fld>
            <a:endParaRPr lang="en-GB" dirty="0"/>
          </a:p>
        </p:txBody>
      </p:sp>
    </p:spTree>
    <p:extLst>
      <p:ext uri="{BB962C8B-B14F-4D97-AF65-F5344CB8AC3E}">
        <p14:creationId xmlns:p14="http://schemas.microsoft.com/office/powerpoint/2010/main" val="258070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t>5</a:t>
            </a:fld>
            <a:endParaRPr lang="en-GB" dirty="0"/>
          </a:p>
        </p:txBody>
      </p:sp>
    </p:spTree>
    <p:extLst>
      <p:ext uri="{BB962C8B-B14F-4D97-AF65-F5344CB8AC3E}">
        <p14:creationId xmlns:p14="http://schemas.microsoft.com/office/powerpoint/2010/main" val="352230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t>6</a:t>
            </a:fld>
            <a:endParaRPr lang="en-GB" dirty="0"/>
          </a:p>
        </p:txBody>
      </p:sp>
    </p:spTree>
    <p:extLst>
      <p:ext uri="{BB962C8B-B14F-4D97-AF65-F5344CB8AC3E}">
        <p14:creationId xmlns:p14="http://schemas.microsoft.com/office/powerpoint/2010/main" val="243735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t>7</a:t>
            </a:fld>
            <a:endParaRPr lang="en-GB" dirty="0"/>
          </a:p>
        </p:txBody>
      </p:sp>
    </p:spTree>
    <p:extLst>
      <p:ext uri="{BB962C8B-B14F-4D97-AF65-F5344CB8AC3E}">
        <p14:creationId xmlns:p14="http://schemas.microsoft.com/office/powerpoint/2010/main" val="64502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t>8</a:t>
            </a:fld>
            <a:endParaRPr lang="en-GB" dirty="0"/>
          </a:p>
        </p:txBody>
      </p:sp>
    </p:spTree>
    <p:extLst>
      <p:ext uri="{BB962C8B-B14F-4D97-AF65-F5344CB8AC3E}">
        <p14:creationId xmlns:p14="http://schemas.microsoft.com/office/powerpoint/2010/main" val="2052598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0ACEF-038B-C84F-B8C5-91258E241761}" type="slidenum">
              <a:rPr lang="en-GB" smtClean="0"/>
              <a:t>9</a:t>
            </a:fld>
            <a:endParaRPr lang="en-GB" dirty="0"/>
          </a:p>
        </p:txBody>
      </p:sp>
    </p:spTree>
    <p:extLst>
      <p:ext uri="{BB962C8B-B14F-4D97-AF65-F5344CB8AC3E}">
        <p14:creationId xmlns:p14="http://schemas.microsoft.com/office/powerpoint/2010/main" val="3456837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424A4F"/>
        </a:solidFill>
        <a:effectLst/>
      </p:bgPr>
    </p:bg>
    <p:spTree>
      <p:nvGrpSpPr>
        <p:cNvPr id="1" name=""/>
        <p:cNvGrpSpPr/>
        <p:nvPr/>
      </p:nvGrpSpPr>
      <p:grpSpPr>
        <a:xfrm>
          <a:off x="0" y="0"/>
          <a:ext cx="0" cy="0"/>
          <a:chOff x="0" y="0"/>
          <a:chExt cx="0" cy="0"/>
        </a:xfrm>
      </p:grpSpPr>
      <p:pic>
        <p:nvPicPr>
          <p:cNvPr id="10" name="Picture 9" descr="music_dia_title_strip.png"/>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3978413"/>
            <a:ext cx="9144000" cy="2141316"/>
          </a:xfrm>
          <a:prstGeom prst="rect">
            <a:avLst/>
          </a:prstGeom>
        </p:spPr>
      </p:pic>
      <p:sp>
        <p:nvSpPr>
          <p:cNvPr id="9" name="Rectangle 8"/>
          <p:cNvSpPr/>
          <p:nvPr userDrawn="1"/>
        </p:nvSpPr>
        <p:spPr>
          <a:xfrm>
            <a:off x="0" y="4466534"/>
            <a:ext cx="9143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p:cNvSpPr>
            <a:spLocks noGrp="1"/>
          </p:cNvSpPr>
          <p:nvPr>
            <p:ph type="ctrTitle"/>
          </p:nvPr>
        </p:nvSpPr>
        <p:spPr>
          <a:xfrm>
            <a:off x="470453" y="1986858"/>
            <a:ext cx="6663634" cy="1502881"/>
          </a:xfrm>
        </p:spPr>
        <p:txBody>
          <a:bodyPr anchor="t" anchorCtr="0">
            <a:noAutofit/>
          </a:bodyPr>
          <a:lstStyle>
            <a:lvl1pPr>
              <a:defRPr sz="4500">
                <a:solidFill>
                  <a:schemeClr val="accent1"/>
                </a:solidFill>
              </a:defRPr>
            </a:lvl1pPr>
          </a:lstStyle>
          <a:p>
            <a:r>
              <a:rPr lang="en-GB" dirty="0"/>
              <a:t>Click to edit Master title style</a:t>
            </a:r>
          </a:p>
        </p:txBody>
      </p:sp>
      <p:sp>
        <p:nvSpPr>
          <p:cNvPr id="3" name="Subtitle 2"/>
          <p:cNvSpPr>
            <a:spLocks noGrp="1"/>
          </p:cNvSpPr>
          <p:nvPr>
            <p:ph type="subTitle" idx="1"/>
          </p:nvPr>
        </p:nvSpPr>
        <p:spPr>
          <a:xfrm>
            <a:off x="470453" y="4754218"/>
            <a:ext cx="5487504" cy="77856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43860" y="4466534"/>
            <a:ext cx="2400139" cy="1198800"/>
          </a:xfrm>
          <a:prstGeom prst="rect">
            <a:avLst/>
          </a:prstGeom>
        </p:spPr>
      </p:pic>
    </p:spTree>
    <p:extLst>
      <p:ext uri="{BB962C8B-B14F-4D97-AF65-F5344CB8AC3E}">
        <p14:creationId xmlns:p14="http://schemas.microsoft.com/office/powerpoint/2010/main" val="1905962984"/>
      </p:ext>
    </p:extLst>
  </p:cSld>
  <p:clrMapOvr>
    <a:masterClrMapping/>
  </p:clrMapOvr>
  <p:transition spd="slow">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GB" dirty="0"/>
              <a:t>Click to edit Master title style</a:t>
            </a:r>
          </a:p>
        </p:txBody>
      </p:sp>
      <p:sp>
        <p:nvSpPr>
          <p:cNvPr id="6" name="Slide Number Placeholder 5"/>
          <p:cNvSpPr>
            <a:spLocks noGrp="1"/>
          </p:cNvSpPr>
          <p:nvPr>
            <p:ph type="sldNum" sz="quarter" idx="12"/>
          </p:nvPr>
        </p:nvSpPr>
        <p:spPr>
          <a:xfrm>
            <a:off x="7289801" y="6539385"/>
            <a:ext cx="1613250" cy="283949"/>
          </a:xfrm>
          <a:prstGeom prst="rect">
            <a:avLst/>
          </a:prstGeom>
          <a:solidFill>
            <a:schemeClr val="bg1"/>
          </a:solidFill>
        </p:spPr>
        <p:txBody>
          <a:bodyPr anchor="ctr"/>
          <a:lstStyle>
            <a:lvl1pPr marL="0" algn="r" defTabSz="457200" rtl="0" eaLnBrk="1" latinLnBrk="0" hangingPunct="1">
              <a:defRPr lang="en-GB" sz="1100" kern="1200" smtClean="0">
                <a:solidFill>
                  <a:schemeClr val="tx1"/>
                </a:solidFill>
                <a:latin typeface="Century Gothic" panose="020B0502020202020204" pitchFamily="34" charset="0"/>
                <a:ea typeface="+mn-ea"/>
                <a:cs typeface="+mn-cs"/>
              </a:defRPr>
            </a:lvl1pPr>
          </a:lstStyle>
          <a:p>
            <a:r>
              <a:rPr lang="en-GB" dirty="0"/>
              <a:t>Slide </a:t>
            </a:r>
            <a:fld id="{6B49BB3D-90E4-C946-BCF9-8FBC622A1A06}" type="slidenum">
              <a:rPr lang="en-GB" smtClean="0"/>
              <a:pPr/>
              <a:t>‹#›</a:t>
            </a:fld>
            <a:endParaRPr lang="en-GB" dirty="0"/>
          </a:p>
        </p:txBody>
      </p:sp>
    </p:spTree>
    <p:extLst>
      <p:ext uri="{BB962C8B-B14F-4D97-AF65-F5344CB8AC3E}">
        <p14:creationId xmlns:p14="http://schemas.microsoft.com/office/powerpoint/2010/main" val="2070553385"/>
      </p:ext>
    </p:extLst>
  </p:cSld>
  <p:clrMapOvr>
    <a:masterClrMapping/>
  </p:clrMapOvr>
  <p:transition spd="slow">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7289801" y="6539385"/>
            <a:ext cx="1613250" cy="283949"/>
          </a:xfrm>
          <a:prstGeom prst="rect">
            <a:avLst/>
          </a:prstGeom>
          <a:solidFill>
            <a:schemeClr val="bg1"/>
          </a:solidFill>
        </p:spPr>
        <p:txBody>
          <a:bodyPr anchor="ctr"/>
          <a:lstStyle>
            <a:lvl1pPr marL="0" algn="r" defTabSz="457200" rtl="0" eaLnBrk="1" latinLnBrk="0" hangingPunct="1">
              <a:defRPr lang="en-GB" sz="1100" kern="1200" smtClean="0">
                <a:solidFill>
                  <a:schemeClr val="tx1"/>
                </a:solidFill>
                <a:latin typeface="Century Gothic" panose="020B0502020202020204" pitchFamily="34" charset="0"/>
                <a:ea typeface="+mn-ea"/>
                <a:cs typeface="+mn-cs"/>
              </a:defRPr>
            </a:lvl1pPr>
          </a:lstStyle>
          <a:p>
            <a:r>
              <a:rPr lang="en-GB" dirty="0"/>
              <a:t>Slide </a:t>
            </a:r>
            <a:fld id="{6B49BB3D-90E4-C946-BCF9-8FBC622A1A06}" type="slidenum">
              <a:rPr lang="en-GB" smtClean="0"/>
              <a:pPr/>
              <a:t>‹#›</a:t>
            </a:fld>
            <a:endParaRPr lang="en-GB" dirty="0"/>
          </a:p>
        </p:txBody>
      </p:sp>
    </p:spTree>
    <p:extLst>
      <p:ext uri="{BB962C8B-B14F-4D97-AF65-F5344CB8AC3E}">
        <p14:creationId xmlns:p14="http://schemas.microsoft.com/office/powerpoint/2010/main" val="2979116013"/>
      </p:ext>
    </p:extLst>
  </p:cSld>
  <p:clrMapOvr>
    <a:masterClrMapping/>
  </p:clrMapOvr>
  <p:transition spd="slow">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GB" dirty="0"/>
              <a:t>Click to edit Master title style</a:t>
            </a:r>
          </a:p>
        </p:txBody>
      </p:sp>
      <p:sp>
        <p:nvSpPr>
          <p:cNvPr id="5" name="Chart Placeholder 4"/>
          <p:cNvSpPr>
            <a:spLocks noGrp="1"/>
          </p:cNvSpPr>
          <p:nvPr>
            <p:ph type="chart" sz="quarter" idx="11" hasCustomPrompt="1"/>
          </p:nvPr>
        </p:nvSpPr>
        <p:spPr>
          <a:xfrm>
            <a:off x="457200" y="1555750"/>
            <a:ext cx="8229600" cy="4476750"/>
          </a:xfrm>
        </p:spPr>
        <p:txBody>
          <a:bodyPr lIns="72000" tIns="72000"/>
          <a:lstStyle>
            <a:lvl1pPr>
              <a:defRPr sz="1800"/>
            </a:lvl1pPr>
          </a:lstStyle>
          <a:p>
            <a:r>
              <a:rPr lang="en-GB" sz="2600" b="0" i="0" dirty="0">
                <a:solidFill>
                  <a:srgbClr val="000000"/>
                </a:solidFill>
                <a:latin typeface="Lucida Grande"/>
                <a:ea typeface="Lucida Grande"/>
                <a:cs typeface="Lucida Grande"/>
              </a:rPr>
              <a:t>Custom Layout</a:t>
            </a:r>
            <a:endParaRPr lang="en-GB" dirty="0"/>
          </a:p>
        </p:txBody>
      </p:sp>
      <p:sp>
        <p:nvSpPr>
          <p:cNvPr id="6" name="Slide Number Placeholder 5"/>
          <p:cNvSpPr>
            <a:spLocks noGrp="1"/>
          </p:cNvSpPr>
          <p:nvPr>
            <p:ph type="sldNum" sz="quarter" idx="12"/>
          </p:nvPr>
        </p:nvSpPr>
        <p:spPr>
          <a:xfrm>
            <a:off x="7289801" y="6539385"/>
            <a:ext cx="1613250" cy="283949"/>
          </a:xfrm>
          <a:prstGeom prst="rect">
            <a:avLst/>
          </a:prstGeom>
          <a:solidFill>
            <a:schemeClr val="bg1"/>
          </a:solidFill>
        </p:spPr>
        <p:txBody>
          <a:bodyPr anchor="ctr"/>
          <a:lstStyle>
            <a:lvl1pPr marL="0" algn="r" defTabSz="457200" rtl="0" eaLnBrk="1" latinLnBrk="0" hangingPunct="1">
              <a:defRPr lang="en-GB" sz="1100" kern="1200" smtClean="0">
                <a:solidFill>
                  <a:schemeClr val="tx1"/>
                </a:solidFill>
                <a:latin typeface="Century Gothic" panose="020B0502020202020204" pitchFamily="34" charset="0"/>
                <a:ea typeface="+mn-ea"/>
                <a:cs typeface="+mn-cs"/>
              </a:defRPr>
            </a:lvl1pPr>
          </a:lstStyle>
          <a:p>
            <a:r>
              <a:rPr lang="en-GB" dirty="0"/>
              <a:t>Slide </a:t>
            </a:r>
            <a:fld id="{6B49BB3D-90E4-C946-BCF9-8FBC622A1A06}" type="slidenum">
              <a:rPr lang="en-GB" smtClean="0"/>
              <a:pPr/>
              <a:t>‹#›</a:t>
            </a:fld>
            <a:endParaRPr lang="en-GB" dirty="0"/>
          </a:p>
        </p:txBody>
      </p:sp>
    </p:spTree>
    <p:extLst>
      <p:ext uri="{BB962C8B-B14F-4D97-AF65-F5344CB8AC3E}">
        <p14:creationId xmlns:p14="http://schemas.microsoft.com/office/powerpoint/2010/main" val="2586051334"/>
      </p:ext>
    </p:extLst>
  </p:cSld>
  <p:clrMapOvr>
    <a:masterClrMapping/>
  </p:clrMapOvr>
  <p:transition spd="slow">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3978413"/>
            <a:ext cx="9143999" cy="2141316"/>
          </a:xfrm>
          <a:prstGeom prst="rect">
            <a:avLst/>
          </a:prstGeom>
        </p:spPr>
      </p:pic>
      <p:sp>
        <p:nvSpPr>
          <p:cNvPr id="9" name="Rectangle 8"/>
          <p:cNvSpPr/>
          <p:nvPr userDrawn="1"/>
        </p:nvSpPr>
        <p:spPr>
          <a:xfrm>
            <a:off x="0" y="4466534"/>
            <a:ext cx="9143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p:cNvSpPr>
            <a:spLocks noGrp="1"/>
          </p:cNvSpPr>
          <p:nvPr>
            <p:ph type="ctrTitle"/>
          </p:nvPr>
        </p:nvSpPr>
        <p:spPr>
          <a:xfrm>
            <a:off x="470453" y="1986858"/>
            <a:ext cx="6663634" cy="1502881"/>
          </a:xfrm>
        </p:spPr>
        <p:txBody>
          <a:bodyPr anchor="t" anchorCtr="0">
            <a:noAutofit/>
          </a:bodyPr>
          <a:lstStyle>
            <a:lvl1pPr>
              <a:defRPr sz="4500">
                <a:solidFill>
                  <a:schemeClr val="accent1"/>
                </a:solidFill>
              </a:defRPr>
            </a:lvl1pPr>
          </a:lstStyle>
          <a:p>
            <a:r>
              <a:rPr lang="en-GB" dirty="0"/>
              <a:t>Click to edit Master title style</a:t>
            </a:r>
          </a:p>
        </p:txBody>
      </p:sp>
      <p:sp>
        <p:nvSpPr>
          <p:cNvPr id="3" name="Subtitle 2"/>
          <p:cNvSpPr>
            <a:spLocks noGrp="1"/>
          </p:cNvSpPr>
          <p:nvPr>
            <p:ph type="subTitle" idx="1"/>
          </p:nvPr>
        </p:nvSpPr>
        <p:spPr>
          <a:xfrm>
            <a:off x="470453" y="4754218"/>
            <a:ext cx="5487504" cy="77856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43860" y="4466534"/>
            <a:ext cx="2400139" cy="1198800"/>
          </a:xfrm>
          <a:prstGeom prst="rect">
            <a:avLst/>
          </a:prstGeom>
        </p:spPr>
      </p:pic>
      <p:sp>
        <p:nvSpPr>
          <p:cNvPr id="8" name="Slide Number Placeholder 5"/>
          <p:cNvSpPr>
            <a:spLocks noGrp="1"/>
          </p:cNvSpPr>
          <p:nvPr>
            <p:ph type="sldNum" sz="quarter" idx="12"/>
          </p:nvPr>
        </p:nvSpPr>
        <p:spPr>
          <a:xfrm>
            <a:off x="7289801" y="6539385"/>
            <a:ext cx="1613250" cy="283949"/>
          </a:xfrm>
          <a:prstGeom prst="rect">
            <a:avLst/>
          </a:prstGeom>
          <a:solidFill>
            <a:schemeClr val="bg1"/>
          </a:solidFill>
        </p:spPr>
        <p:txBody>
          <a:bodyPr anchor="ctr"/>
          <a:lstStyle>
            <a:lvl1pPr marL="0" algn="r" defTabSz="457200" rtl="0" eaLnBrk="1" latinLnBrk="0" hangingPunct="1">
              <a:defRPr lang="en-GB" sz="1100" kern="1200" smtClean="0">
                <a:solidFill>
                  <a:schemeClr val="tx1"/>
                </a:solidFill>
                <a:latin typeface="Century Gothic" panose="020B0502020202020204" pitchFamily="34" charset="0"/>
                <a:ea typeface="+mn-ea"/>
                <a:cs typeface="+mn-cs"/>
              </a:defRPr>
            </a:lvl1pPr>
          </a:lstStyle>
          <a:p>
            <a:r>
              <a:rPr lang="en-GB" dirty="0"/>
              <a:t>Slide </a:t>
            </a:r>
            <a:fld id="{6B49BB3D-90E4-C946-BCF9-8FBC622A1A06}" type="slidenum">
              <a:rPr lang="en-GB" smtClean="0"/>
              <a:pPr/>
              <a:t>‹#›</a:t>
            </a:fld>
            <a:endParaRPr lang="en-GB" dirty="0"/>
          </a:p>
        </p:txBody>
      </p:sp>
    </p:spTree>
    <p:extLst>
      <p:ext uri="{BB962C8B-B14F-4D97-AF65-F5344CB8AC3E}">
        <p14:creationId xmlns:p14="http://schemas.microsoft.com/office/powerpoint/2010/main" val="2935994256"/>
      </p:ext>
    </p:extLst>
  </p:cSld>
  <p:clrMapOvr>
    <a:masterClrMapping/>
  </p:clrMapOvr>
  <p:transition spd="slow">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a:xfrm>
            <a:off x="457200" y="1771375"/>
            <a:ext cx="3904974" cy="436327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12"/>
          </p:nvPr>
        </p:nvSpPr>
        <p:spPr>
          <a:xfrm>
            <a:off x="7289801" y="6539385"/>
            <a:ext cx="1613250" cy="283949"/>
          </a:xfrm>
          <a:prstGeom prst="rect">
            <a:avLst/>
          </a:prstGeom>
          <a:solidFill>
            <a:schemeClr val="bg1"/>
          </a:solidFill>
        </p:spPr>
        <p:txBody>
          <a:bodyPr anchor="ctr"/>
          <a:lstStyle>
            <a:lvl1pPr marL="0" algn="r" defTabSz="457200" rtl="0" eaLnBrk="1" latinLnBrk="0" hangingPunct="1">
              <a:defRPr lang="en-GB" sz="1100" kern="1200" smtClean="0">
                <a:solidFill>
                  <a:schemeClr val="tx1"/>
                </a:solidFill>
                <a:latin typeface="Century Gothic" panose="020B0502020202020204" pitchFamily="34" charset="0"/>
                <a:ea typeface="+mn-ea"/>
                <a:cs typeface="+mn-cs"/>
              </a:defRPr>
            </a:lvl1pPr>
          </a:lstStyle>
          <a:p>
            <a:r>
              <a:rPr lang="en-GB" dirty="0"/>
              <a:t>Slide </a:t>
            </a:r>
            <a:fld id="{6B49BB3D-90E4-C946-BCF9-8FBC622A1A06}" type="slidenum">
              <a:rPr lang="en-GB" smtClean="0"/>
              <a:pPr/>
              <a:t>‹#›</a:t>
            </a:fld>
            <a:endParaRPr lang="en-GB" dirty="0"/>
          </a:p>
        </p:txBody>
      </p:sp>
      <p:sp>
        <p:nvSpPr>
          <p:cNvPr id="9" name="Content Placeholder 8"/>
          <p:cNvSpPr>
            <a:spLocks noGrp="1"/>
          </p:cNvSpPr>
          <p:nvPr>
            <p:ph sz="quarter" idx="13"/>
          </p:nvPr>
        </p:nvSpPr>
        <p:spPr>
          <a:xfrm>
            <a:off x="4660900" y="1771375"/>
            <a:ext cx="4025900" cy="4363950"/>
          </a:xfrm>
        </p:spPr>
        <p:txBody>
          <a:bodyPr/>
          <a:lstStyle>
            <a:lvl1pPr marL="285750" indent="-285750">
              <a:buSzPct val="120000"/>
              <a:buFont typeface="Wingdings" charset="2"/>
              <a:buChar char="§"/>
              <a:defRPr/>
            </a:lvl1pPr>
            <a:lvl2pPr marL="285750" indent="-285750">
              <a:buSzPct val="120000"/>
              <a:buFont typeface="Wingdings" charset="2"/>
              <a:buChar char="§"/>
              <a:defRPr/>
            </a:lvl2pPr>
            <a:lvl3pPr marL="173038" indent="-171450">
              <a:buSzPct val="120000"/>
              <a:buFont typeface="Wingdings" charset="2"/>
              <a:buChar char="§"/>
              <a:defRPr/>
            </a:lvl3pPr>
            <a:lvl4pPr marL="173038" indent="-171450">
              <a:buSzPct val="120000"/>
              <a:buFont typeface="Wingdings" charset="2"/>
              <a:buChar char="§"/>
              <a:defRPr/>
            </a:lvl4pPr>
            <a:lvl5pPr marL="173038" indent="-171450">
              <a:buSzPct val="120000"/>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79487283"/>
      </p:ext>
    </p:extLst>
  </p:cSld>
  <p:clrMapOvr>
    <a:masterClrMapping/>
  </p:clrMapOvr>
  <p:transition spd="slow">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9" name="Picture 8" descr="music_dia_divider_page_white.png"/>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0"/>
            <a:ext cx="9142984" cy="6858000"/>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a:t>Click to edit master title style</a:t>
            </a:r>
          </a:p>
        </p:txBody>
      </p:sp>
    </p:spTree>
    <p:extLst>
      <p:ext uri="{BB962C8B-B14F-4D97-AF65-F5344CB8AC3E}">
        <p14:creationId xmlns:p14="http://schemas.microsoft.com/office/powerpoint/2010/main" val="4228802556"/>
      </p:ext>
    </p:extLst>
  </p:cSld>
  <p:clrMapOvr>
    <a:masterClrMapping/>
  </p:clrMapOvr>
  <p:transition spd="slow">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tx2"/>
        </a:solidFill>
        <a:effectLst/>
      </p:bgPr>
    </p:bg>
    <p:spTree>
      <p:nvGrpSpPr>
        <p:cNvPr id="1" name=""/>
        <p:cNvGrpSpPr/>
        <p:nvPr/>
      </p:nvGrpSpPr>
      <p:grpSpPr>
        <a:xfrm>
          <a:off x="0" y="0"/>
          <a:ext cx="0" cy="0"/>
          <a:chOff x="0" y="0"/>
          <a:chExt cx="0" cy="0"/>
        </a:xfrm>
      </p:grpSpPr>
      <p:pic>
        <p:nvPicPr>
          <p:cNvPr id="9" name="Picture 8" descr="music_dia_divider_page_white.png"/>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0"/>
            <a:ext cx="9142984" cy="6858000"/>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a:t>Click to edit master title style</a:t>
            </a:r>
          </a:p>
        </p:txBody>
      </p:sp>
    </p:spTree>
    <p:extLst>
      <p:ext uri="{BB962C8B-B14F-4D97-AF65-F5344CB8AC3E}">
        <p14:creationId xmlns:p14="http://schemas.microsoft.com/office/powerpoint/2010/main" val="697571405"/>
      </p:ext>
    </p:extLst>
  </p:cSld>
  <p:clrMapOvr>
    <a:masterClrMapping/>
  </p:clrMapOvr>
  <p:transition spd="slow">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0"/>
            <a:ext cx="9142984" cy="6857999"/>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a:t>Click to edit master title style</a:t>
            </a:r>
          </a:p>
        </p:txBody>
      </p:sp>
    </p:spTree>
    <p:extLst>
      <p:ext uri="{BB962C8B-B14F-4D97-AF65-F5344CB8AC3E}">
        <p14:creationId xmlns:p14="http://schemas.microsoft.com/office/powerpoint/2010/main" val="3272888226"/>
      </p:ext>
    </p:extLst>
  </p:cSld>
  <p:clrMapOvr>
    <a:masterClrMapping/>
  </p:clrMapOvr>
  <p:transition spd="slow">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ection Header with pictur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a:stretch/>
        </p:blipFill>
        <p:spPr>
          <a:xfrm>
            <a:off x="0" y="5072009"/>
            <a:ext cx="9144000" cy="1785991"/>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a:t>Click to edit master title style</a:t>
            </a:r>
          </a:p>
        </p:txBody>
      </p:sp>
      <p:sp>
        <p:nvSpPr>
          <p:cNvPr id="4" name="Picture Placeholder 3"/>
          <p:cNvSpPr>
            <a:spLocks noGrp="1"/>
          </p:cNvSpPr>
          <p:nvPr>
            <p:ph type="pic" sz="quarter" idx="10"/>
          </p:nvPr>
        </p:nvSpPr>
        <p:spPr>
          <a:xfrm>
            <a:off x="-1588" y="0"/>
            <a:ext cx="9145588" cy="4090988"/>
          </a:xfrm>
          <a:solidFill>
            <a:schemeClr val="tx2">
              <a:lumMod val="25000"/>
              <a:lumOff val="75000"/>
            </a:schemeClr>
          </a:solidFill>
        </p:spPr>
        <p:txBody>
          <a:bodyPr lIns="72000" tIns="72000"/>
          <a:lstStyle/>
          <a:p>
            <a:endParaRPr lang="en-GB" dirty="0"/>
          </a:p>
        </p:txBody>
      </p:sp>
    </p:spTree>
    <p:extLst>
      <p:ext uri="{BB962C8B-B14F-4D97-AF65-F5344CB8AC3E}">
        <p14:creationId xmlns:p14="http://schemas.microsoft.com/office/powerpoint/2010/main" val="3828191194"/>
      </p:ext>
    </p:extLst>
  </p:cSld>
  <p:clrMapOvr>
    <a:masterClrMapping/>
  </p:clrMapOvr>
  <p:transition spd="slow">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12"/>
          </p:nvPr>
        </p:nvSpPr>
        <p:spPr>
          <a:xfrm>
            <a:off x="7289801" y="6539385"/>
            <a:ext cx="1613250" cy="283949"/>
          </a:xfrm>
          <a:prstGeom prst="rect">
            <a:avLst/>
          </a:prstGeom>
          <a:solidFill>
            <a:schemeClr val="bg1"/>
          </a:solidFill>
        </p:spPr>
        <p:txBody>
          <a:bodyPr anchor="ctr"/>
          <a:lstStyle>
            <a:lvl1pPr marL="0" algn="r" defTabSz="457200" rtl="0" eaLnBrk="1" latinLnBrk="0" hangingPunct="1">
              <a:defRPr lang="en-GB" sz="1100" kern="1200" smtClean="0">
                <a:solidFill>
                  <a:schemeClr val="tx1"/>
                </a:solidFill>
                <a:latin typeface="Century Gothic" panose="020B0502020202020204" pitchFamily="34" charset="0"/>
                <a:ea typeface="+mn-ea"/>
                <a:cs typeface="+mn-cs"/>
              </a:defRPr>
            </a:lvl1pPr>
          </a:lstStyle>
          <a:p>
            <a:r>
              <a:rPr lang="en-GB" dirty="0"/>
              <a:t>Slide </a:t>
            </a:r>
            <a:fld id="{6B49BB3D-90E4-C946-BCF9-8FBC622A1A06}" type="slidenum">
              <a:rPr lang="en-GB" smtClean="0"/>
              <a:pPr/>
              <a:t>‹#›</a:t>
            </a:fld>
            <a:endParaRPr lang="en-GB" dirty="0"/>
          </a:p>
        </p:txBody>
      </p:sp>
    </p:spTree>
    <p:extLst>
      <p:ext uri="{BB962C8B-B14F-4D97-AF65-F5344CB8AC3E}">
        <p14:creationId xmlns:p14="http://schemas.microsoft.com/office/powerpoint/2010/main" val="312992790"/>
      </p:ext>
    </p:extLst>
  </p:cSld>
  <p:clrMapOvr>
    <a:masterClrMapping/>
  </p:clrMapOvr>
  <p:transition spd="slow">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5"/>
          <p:cNvSpPr>
            <a:spLocks noGrp="1"/>
          </p:cNvSpPr>
          <p:nvPr>
            <p:ph type="sldNum" sz="quarter" idx="12"/>
          </p:nvPr>
        </p:nvSpPr>
        <p:spPr>
          <a:xfrm>
            <a:off x="7289801" y="6539385"/>
            <a:ext cx="1613250" cy="283949"/>
          </a:xfrm>
          <a:prstGeom prst="rect">
            <a:avLst/>
          </a:prstGeom>
          <a:solidFill>
            <a:schemeClr val="bg1"/>
          </a:solidFill>
        </p:spPr>
        <p:txBody>
          <a:bodyPr anchor="ctr"/>
          <a:lstStyle>
            <a:lvl1pPr marL="0" algn="r" defTabSz="457200" rtl="0" eaLnBrk="1" latinLnBrk="0" hangingPunct="1">
              <a:defRPr lang="en-GB" sz="1100" kern="1200" smtClean="0">
                <a:solidFill>
                  <a:schemeClr val="tx1"/>
                </a:solidFill>
                <a:latin typeface="Century Gothic" panose="020B0502020202020204" pitchFamily="34" charset="0"/>
                <a:ea typeface="+mn-ea"/>
                <a:cs typeface="+mn-cs"/>
              </a:defRPr>
            </a:lvl1pPr>
          </a:lstStyle>
          <a:p>
            <a:r>
              <a:rPr lang="en-GB" dirty="0"/>
              <a:t>Slide </a:t>
            </a:r>
            <a:fld id="{6B49BB3D-90E4-C946-BCF9-8FBC622A1A06}" type="slidenum">
              <a:rPr lang="en-GB" smtClean="0"/>
              <a:pPr/>
              <a:t>‹#›</a:t>
            </a:fld>
            <a:endParaRPr lang="en-GB" dirty="0"/>
          </a:p>
        </p:txBody>
      </p:sp>
    </p:spTree>
    <p:extLst>
      <p:ext uri="{BB962C8B-B14F-4D97-AF65-F5344CB8AC3E}">
        <p14:creationId xmlns:p14="http://schemas.microsoft.com/office/powerpoint/2010/main" val="1464984306"/>
      </p:ext>
    </p:extLst>
  </p:cSld>
  <p:clrMapOvr>
    <a:masterClrMapping/>
  </p:clrMapOvr>
  <p:transition spd="slow">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30696"/>
            <a:ext cx="9144000" cy="9221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457200" y="430696"/>
            <a:ext cx="8229600" cy="922130"/>
          </a:xfrm>
          <a:prstGeom prst="rect">
            <a:avLst/>
          </a:prstGeom>
        </p:spPr>
        <p:txBody>
          <a:bodyPr vert="horz" lIns="0" tIns="0" rIns="0" bIns="0" rtlCol="0" anchor="ctr">
            <a:normAutofit/>
          </a:bodyPr>
          <a:lstStyle/>
          <a:p>
            <a:r>
              <a:rPr lang="en-GB" dirty="0"/>
              <a:t>Click to edit Master title style</a:t>
            </a:r>
          </a:p>
        </p:txBody>
      </p:sp>
      <p:sp>
        <p:nvSpPr>
          <p:cNvPr id="3" name="Text Placeholder 2"/>
          <p:cNvSpPr>
            <a:spLocks noGrp="1"/>
          </p:cNvSpPr>
          <p:nvPr>
            <p:ph type="body" idx="1"/>
          </p:nvPr>
        </p:nvSpPr>
        <p:spPr>
          <a:xfrm>
            <a:off x="457200" y="1600200"/>
            <a:ext cx="8229600" cy="447923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5"/>
          <p:cNvSpPr>
            <a:spLocks noGrp="1"/>
          </p:cNvSpPr>
          <p:nvPr>
            <p:ph type="sldNum" sz="quarter" idx="4"/>
          </p:nvPr>
        </p:nvSpPr>
        <p:spPr>
          <a:xfrm>
            <a:off x="7289801" y="6539385"/>
            <a:ext cx="1613250" cy="283949"/>
          </a:xfrm>
          <a:prstGeom prst="rect">
            <a:avLst/>
          </a:prstGeom>
          <a:solidFill>
            <a:schemeClr val="bg1"/>
          </a:solidFill>
        </p:spPr>
        <p:txBody>
          <a:bodyPr anchor="ctr"/>
          <a:lstStyle>
            <a:lvl1pPr marL="0" algn="r" defTabSz="457200" rtl="0" eaLnBrk="1" latinLnBrk="0" hangingPunct="1">
              <a:defRPr lang="en-GB" sz="1100" kern="1200" smtClean="0">
                <a:solidFill>
                  <a:schemeClr val="tx1"/>
                </a:solidFill>
                <a:latin typeface="Century Gothic" panose="020B0502020202020204" pitchFamily="34" charset="0"/>
                <a:ea typeface="+mn-ea"/>
                <a:cs typeface="+mn-cs"/>
              </a:defRPr>
            </a:lvl1pPr>
          </a:lstStyle>
          <a:p>
            <a:r>
              <a:rPr lang="en-GB" dirty="0"/>
              <a:t>Slide </a:t>
            </a:r>
            <a:fld id="{6B49BB3D-90E4-C946-BCF9-8FBC622A1A06}" type="slidenum">
              <a:rPr lang="en-GB" smtClean="0"/>
              <a:pPr/>
              <a:t>‹#›</a:t>
            </a:fld>
            <a:endParaRPr lang="en-GB" dirty="0"/>
          </a:p>
        </p:txBody>
      </p:sp>
    </p:spTree>
    <p:extLst>
      <p:ext uri="{BB962C8B-B14F-4D97-AF65-F5344CB8AC3E}">
        <p14:creationId xmlns:p14="http://schemas.microsoft.com/office/powerpoint/2010/main" val="66777448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63" r:id="rId7"/>
    <p:sldLayoutId id="2147483652" r:id="rId8"/>
    <p:sldLayoutId id="2147483653" r:id="rId9"/>
    <p:sldLayoutId id="2147483654" r:id="rId10"/>
    <p:sldLayoutId id="2147483655" r:id="rId11"/>
    <p:sldLayoutId id="2147483664" r:id="rId12"/>
  </p:sldLayoutIdLst>
  <p:transition spd="slow">
    <p:randomBar/>
  </p:transition>
  <p:hf hdr="0" ftr="0" dt="0"/>
  <p:txStyles>
    <p:titleStyle>
      <a:lvl1pPr algn="l" defTabSz="457200" rtl="0" eaLnBrk="1" latinLnBrk="0" hangingPunct="1">
        <a:spcBef>
          <a:spcPct val="0"/>
        </a:spcBef>
        <a:buNone/>
        <a:defRPr sz="2800" kern="1200">
          <a:solidFill>
            <a:srgbClr val="FFFFFF"/>
          </a:solidFill>
          <a:latin typeface="+mj-lt"/>
          <a:ea typeface="+mj-ea"/>
          <a:cs typeface="+mj-cs"/>
        </a:defRPr>
      </a:lvl1pPr>
    </p:titleStyle>
    <p:bodyStyle>
      <a:lvl1pPr marL="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0" indent="0" algn="l" defTabSz="457200" rtl="0" eaLnBrk="1" latinLnBrk="0" hangingPunct="1">
        <a:spcBef>
          <a:spcPts val="1200"/>
        </a:spcBef>
        <a:buFont typeface="Arial"/>
        <a:buNone/>
        <a:defRPr sz="1400" kern="1200">
          <a:solidFill>
            <a:schemeClr val="tx1"/>
          </a:solidFill>
          <a:latin typeface="+mn-lt"/>
          <a:ea typeface="+mn-ea"/>
          <a:cs typeface="+mn-cs"/>
        </a:defRPr>
      </a:lvl2pPr>
      <a:lvl3pPr marL="1588" indent="0" algn="l" defTabSz="457200" rtl="0" eaLnBrk="1" latinLnBrk="0" hangingPunct="1">
        <a:spcBef>
          <a:spcPts val="1200"/>
        </a:spcBef>
        <a:buFont typeface="Arial"/>
        <a:buNone/>
        <a:defRPr sz="1200" kern="1200">
          <a:solidFill>
            <a:schemeClr val="tx1"/>
          </a:solidFill>
          <a:latin typeface="+mn-lt"/>
          <a:ea typeface="+mn-ea"/>
          <a:cs typeface="+mn-cs"/>
        </a:defRPr>
      </a:lvl3pPr>
      <a:lvl4pPr marL="1588" indent="0" algn="l" defTabSz="457200" rtl="0" eaLnBrk="1" latinLnBrk="0" hangingPunct="1">
        <a:spcBef>
          <a:spcPts val="1200"/>
        </a:spcBef>
        <a:buFont typeface="Arial"/>
        <a:buNone/>
        <a:defRPr sz="1200" kern="1200">
          <a:solidFill>
            <a:schemeClr val="tx1"/>
          </a:solidFill>
          <a:latin typeface="+mn-lt"/>
          <a:ea typeface="+mn-ea"/>
          <a:cs typeface="+mn-cs"/>
        </a:defRPr>
      </a:lvl4pPr>
      <a:lvl5pPr marL="1588" indent="0" algn="l" defTabSz="457200" rtl="0" eaLnBrk="1" latinLnBrk="0" hangingPunct="1">
        <a:spcBef>
          <a:spcPts val="1200"/>
        </a:spcBef>
        <a:buFont typeface="Arial"/>
        <a:buNone/>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ouise.ashley@rhul.ac.u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C277731-B52C-495B-B233-112C846AC213}"/>
              </a:ext>
            </a:extLst>
          </p:cNvPr>
          <p:cNvSpPr txBox="1">
            <a:spLocks/>
          </p:cNvSpPr>
          <p:nvPr/>
        </p:nvSpPr>
        <p:spPr>
          <a:xfrm>
            <a:off x="319658" y="417094"/>
            <a:ext cx="8432598" cy="5328877"/>
          </a:xfrm>
          <a:prstGeom prst="rect">
            <a:avLst/>
          </a:prstGeom>
        </p:spPr>
        <p:txBody>
          <a:bodyPr vert="horz" lIns="0" tIns="0" rIns="0" bIns="0" rtlCol="0" anchor="ctr">
            <a:normAutofit/>
          </a:bodyPr>
          <a:lstStyle>
            <a:lvl1pPr algn="l" defTabSz="457200" rtl="0" eaLnBrk="1" latinLnBrk="0" hangingPunct="1">
              <a:spcBef>
                <a:spcPct val="0"/>
              </a:spcBef>
              <a:buNone/>
              <a:defRPr sz="3600" b="0" kern="1200" cap="none">
                <a:solidFill>
                  <a:srgbClr val="FFFFFF"/>
                </a:solidFill>
                <a:latin typeface="+mj-lt"/>
                <a:ea typeface="+mj-ea"/>
                <a:cs typeface="+mj-cs"/>
              </a:defRPr>
            </a:lvl1pPr>
          </a:lstStyle>
          <a:p>
            <a:r>
              <a:rPr lang="en-GB" sz="2200" dirty="0">
                <a:solidFill>
                  <a:schemeClr val="tx1"/>
                </a:solidFill>
              </a:rPr>
              <a:t>Presentation to Reigate Grammar Professionals Network at BCLP</a:t>
            </a:r>
            <a:br>
              <a:rPr lang="en-GB" sz="2200" dirty="0">
                <a:solidFill>
                  <a:schemeClr val="tx1"/>
                </a:solidFill>
              </a:rPr>
            </a:br>
            <a:r>
              <a:rPr lang="en-GB" sz="3200" dirty="0">
                <a:solidFill>
                  <a:schemeClr val="tx1"/>
                </a:solidFill>
              </a:rPr>
              <a:t>Social Mobility and Inclusion</a:t>
            </a:r>
            <a:br>
              <a:rPr lang="en-GB" sz="3200" dirty="0">
                <a:solidFill>
                  <a:schemeClr val="tx1"/>
                </a:solidFill>
              </a:rPr>
            </a:br>
            <a:r>
              <a:rPr lang="en-GB" sz="2200" dirty="0">
                <a:solidFill>
                  <a:schemeClr val="tx1"/>
                </a:solidFill>
              </a:rPr>
              <a:t>Wednesday 12</a:t>
            </a:r>
            <a:r>
              <a:rPr lang="en-GB" sz="2200" baseline="30000" dirty="0">
                <a:solidFill>
                  <a:schemeClr val="tx1"/>
                </a:solidFill>
              </a:rPr>
              <a:t>th</a:t>
            </a:r>
            <a:r>
              <a:rPr lang="en-GB" sz="2200" dirty="0">
                <a:solidFill>
                  <a:schemeClr val="tx1"/>
                </a:solidFill>
              </a:rPr>
              <a:t> September 2018</a:t>
            </a:r>
            <a:br>
              <a:rPr lang="en-GB" sz="2200" dirty="0">
                <a:solidFill>
                  <a:schemeClr val="tx1"/>
                </a:solidFill>
              </a:rPr>
            </a:br>
            <a:r>
              <a:rPr lang="en-GB" sz="3200" dirty="0">
                <a:solidFill>
                  <a:schemeClr val="tx1"/>
                </a:solidFill>
              </a:rPr>
              <a:t/>
            </a:r>
            <a:br>
              <a:rPr lang="en-GB" sz="3200" dirty="0">
                <a:solidFill>
                  <a:schemeClr val="tx1"/>
                </a:solidFill>
              </a:rPr>
            </a:br>
            <a:r>
              <a:rPr lang="en-GB" sz="3200" dirty="0">
                <a:solidFill>
                  <a:schemeClr val="tx1"/>
                </a:solidFill>
              </a:rPr>
              <a:t>Dr Louise Ashley</a:t>
            </a:r>
            <a:br>
              <a:rPr lang="en-GB" sz="3200" dirty="0">
                <a:solidFill>
                  <a:schemeClr val="tx1"/>
                </a:solidFill>
              </a:rPr>
            </a:br>
            <a:r>
              <a:rPr lang="en-GB" sz="2200" dirty="0">
                <a:solidFill>
                  <a:schemeClr val="tx1"/>
                </a:solidFill>
              </a:rPr>
              <a:t>School of Management, RHUL</a:t>
            </a:r>
            <a:br>
              <a:rPr lang="en-GB" sz="2200" dirty="0">
                <a:solidFill>
                  <a:schemeClr val="tx1"/>
                </a:solidFill>
              </a:rPr>
            </a:br>
            <a:r>
              <a:rPr lang="en-GB" sz="2200" dirty="0">
                <a:solidFill>
                  <a:schemeClr val="tx1"/>
                </a:solidFill>
              </a:rPr>
              <a:t>Bridge Group Research Fellow</a:t>
            </a:r>
            <a:br>
              <a:rPr lang="en-GB" sz="2200" dirty="0">
                <a:solidFill>
                  <a:schemeClr val="tx1"/>
                </a:solidFill>
              </a:rPr>
            </a:br>
            <a:endParaRPr lang="en-GB" sz="2200" dirty="0">
              <a:solidFill>
                <a:schemeClr val="tx1"/>
              </a:solidFill>
            </a:endParaRPr>
          </a:p>
          <a:p>
            <a:r>
              <a:rPr lang="en-GB" sz="2200" dirty="0">
                <a:solidFill>
                  <a:schemeClr val="tx1"/>
                </a:solidFill>
              </a:rPr>
              <a:t/>
            </a:r>
            <a:br>
              <a:rPr lang="en-GB" sz="2200" dirty="0">
                <a:solidFill>
                  <a:schemeClr val="tx1"/>
                </a:solidFill>
              </a:rPr>
            </a:br>
            <a:r>
              <a:rPr lang="en-GB" sz="2200" u="sng" dirty="0">
                <a:solidFill>
                  <a:schemeClr val="bg1"/>
                </a:solidFill>
              </a:rPr>
              <a:t/>
            </a:r>
            <a:br>
              <a:rPr lang="en-GB" sz="2200" u="sng" dirty="0">
                <a:solidFill>
                  <a:schemeClr val="bg1"/>
                </a:solidFill>
              </a:rPr>
            </a:br>
            <a:r>
              <a:rPr lang="en-GB" sz="2200" b="1" u="sng" dirty="0">
                <a:solidFill>
                  <a:schemeClr val="bg1"/>
                </a:solidFill>
                <a:hlinkClick r:id="rId3"/>
              </a:rPr>
              <a:t>louise.ashley@leaconsulting.co.uk</a:t>
            </a:r>
            <a:r>
              <a:rPr lang="en-GB" sz="2200" b="1" dirty="0">
                <a:solidFill>
                  <a:schemeClr val="bg1"/>
                </a:solidFill>
              </a:rPr>
              <a:t/>
            </a:r>
            <a:br>
              <a:rPr lang="en-GB" sz="2200" b="1" dirty="0">
                <a:solidFill>
                  <a:schemeClr val="bg1"/>
                </a:solidFill>
              </a:rPr>
            </a:br>
            <a:r>
              <a:rPr lang="en-GB" sz="2200" b="1" dirty="0">
                <a:solidFill>
                  <a:schemeClr val="bg1"/>
                </a:solidFill>
              </a:rPr>
              <a:t>07967 857 173</a:t>
            </a:r>
          </a:p>
        </p:txBody>
      </p:sp>
    </p:spTree>
    <p:extLst>
      <p:ext uri="{BB962C8B-B14F-4D97-AF65-F5344CB8AC3E}">
        <p14:creationId xmlns:p14="http://schemas.microsoft.com/office/powerpoint/2010/main" val="1774367549"/>
      </p:ext>
    </p:extLst>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02F18F-9C79-4D3D-9E74-54229F0198FA}"/>
              </a:ext>
            </a:extLst>
          </p:cNvPr>
          <p:cNvSpPr>
            <a:spLocks noGrp="1"/>
          </p:cNvSpPr>
          <p:nvPr>
            <p:ph type="title"/>
          </p:nvPr>
        </p:nvSpPr>
        <p:spPr/>
        <p:txBody>
          <a:bodyPr/>
          <a:lstStyle/>
          <a:p>
            <a:r>
              <a:rPr lang="en-US" dirty="0"/>
              <a:t>Systematic (dis)advantages depending on background</a:t>
            </a:r>
          </a:p>
        </p:txBody>
      </p:sp>
      <p:sp>
        <p:nvSpPr>
          <p:cNvPr id="3" name="Slide Number Placeholder 2">
            <a:extLst>
              <a:ext uri="{FF2B5EF4-FFF2-40B4-BE49-F238E27FC236}">
                <a16:creationId xmlns:a16="http://schemas.microsoft.com/office/drawing/2014/main" xmlns="" id="{B6AA579A-A531-44A3-B5EB-B9E47593A3CE}"/>
              </a:ext>
            </a:extLst>
          </p:cNvPr>
          <p:cNvSpPr>
            <a:spLocks noGrp="1"/>
          </p:cNvSpPr>
          <p:nvPr>
            <p:ph type="sldNum" sz="quarter" idx="12"/>
          </p:nvPr>
        </p:nvSpPr>
        <p:spPr/>
        <p:txBody>
          <a:bodyPr/>
          <a:lstStyle/>
          <a:p>
            <a:r>
              <a:rPr lang="en-GB" dirty="0"/>
              <a:t>Slide </a:t>
            </a:r>
            <a:fld id="{6B49BB3D-90E4-C946-BCF9-8FBC622A1A06}" type="slidenum">
              <a:rPr lang="en-GB" smtClean="0"/>
              <a:pPr/>
              <a:t>10</a:t>
            </a:fld>
            <a:endParaRPr lang="en-GB" dirty="0"/>
          </a:p>
        </p:txBody>
      </p:sp>
      <p:sp>
        <p:nvSpPr>
          <p:cNvPr id="4" name="Rounded Rectangle 1">
            <a:extLst>
              <a:ext uri="{FF2B5EF4-FFF2-40B4-BE49-F238E27FC236}">
                <a16:creationId xmlns:a16="http://schemas.microsoft.com/office/drawing/2014/main" xmlns="" id="{3DD7D863-FE78-4D48-B81A-3B581F3C0C4E}"/>
              </a:ext>
            </a:extLst>
          </p:cNvPr>
          <p:cNvSpPr/>
          <p:nvPr/>
        </p:nvSpPr>
        <p:spPr>
          <a:xfrm>
            <a:off x="472185" y="1671549"/>
            <a:ext cx="2037346" cy="65772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lumMod val="50000"/>
                  </a:schemeClr>
                </a:solidFill>
              </a:rPr>
              <a:t>Attraction</a:t>
            </a:r>
          </a:p>
        </p:txBody>
      </p:sp>
      <p:sp>
        <p:nvSpPr>
          <p:cNvPr id="5" name="Rounded Rectangle 3">
            <a:extLst>
              <a:ext uri="{FF2B5EF4-FFF2-40B4-BE49-F238E27FC236}">
                <a16:creationId xmlns:a16="http://schemas.microsoft.com/office/drawing/2014/main" xmlns="" id="{5C2F07F7-BE11-485C-8956-85BA9531B14A}"/>
              </a:ext>
            </a:extLst>
          </p:cNvPr>
          <p:cNvSpPr/>
          <p:nvPr/>
        </p:nvSpPr>
        <p:spPr>
          <a:xfrm>
            <a:off x="472185" y="2786474"/>
            <a:ext cx="2037346" cy="65772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lumMod val="50000"/>
                  </a:schemeClr>
                </a:solidFill>
              </a:rPr>
              <a:t>Pre-Screening</a:t>
            </a:r>
          </a:p>
        </p:txBody>
      </p:sp>
      <p:sp>
        <p:nvSpPr>
          <p:cNvPr id="6" name="Rounded Rectangle 4">
            <a:extLst>
              <a:ext uri="{FF2B5EF4-FFF2-40B4-BE49-F238E27FC236}">
                <a16:creationId xmlns:a16="http://schemas.microsoft.com/office/drawing/2014/main" xmlns="" id="{422FFA7B-93E2-4B4C-AB81-B981848FFEDC}"/>
              </a:ext>
            </a:extLst>
          </p:cNvPr>
          <p:cNvSpPr/>
          <p:nvPr/>
        </p:nvSpPr>
        <p:spPr>
          <a:xfrm>
            <a:off x="472185" y="3628685"/>
            <a:ext cx="2037346" cy="65772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lumMod val="50000"/>
                  </a:schemeClr>
                </a:solidFill>
              </a:rPr>
              <a:t>Psychometrics</a:t>
            </a:r>
          </a:p>
        </p:txBody>
      </p:sp>
      <p:sp>
        <p:nvSpPr>
          <p:cNvPr id="7" name="Rounded Rectangle 5">
            <a:extLst>
              <a:ext uri="{FF2B5EF4-FFF2-40B4-BE49-F238E27FC236}">
                <a16:creationId xmlns:a16="http://schemas.microsoft.com/office/drawing/2014/main" xmlns="" id="{0DBC2B76-FCD8-431A-B1EC-631B32BE2BE2}"/>
              </a:ext>
            </a:extLst>
          </p:cNvPr>
          <p:cNvSpPr/>
          <p:nvPr/>
        </p:nvSpPr>
        <p:spPr>
          <a:xfrm>
            <a:off x="472185" y="4422770"/>
            <a:ext cx="2037346" cy="65772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lumMod val="50000"/>
                  </a:schemeClr>
                </a:solidFill>
              </a:rPr>
              <a:t>Interviews and Assessment Days</a:t>
            </a:r>
          </a:p>
        </p:txBody>
      </p:sp>
      <p:sp>
        <p:nvSpPr>
          <p:cNvPr id="8" name="Rounded Rectangle 6">
            <a:extLst>
              <a:ext uri="{FF2B5EF4-FFF2-40B4-BE49-F238E27FC236}">
                <a16:creationId xmlns:a16="http://schemas.microsoft.com/office/drawing/2014/main" xmlns="" id="{22640A85-DC72-4E6C-B3F4-9E400FD39189}"/>
              </a:ext>
            </a:extLst>
          </p:cNvPr>
          <p:cNvSpPr/>
          <p:nvPr/>
        </p:nvSpPr>
        <p:spPr>
          <a:xfrm>
            <a:off x="472185" y="5649989"/>
            <a:ext cx="2037346" cy="65772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lumMod val="50000"/>
                  </a:schemeClr>
                </a:solidFill>
              </a:rPr>
              <a:t>Performance</a:t>
            </a:r>
          </a:p>
          <a:p>
            <a:pPr algn="ctr"/>
            <a:r>
              <a:rPr lang="en-GB" b="1" dirty="0">
                <a:solidFill>
                  <a:schemeClr val="tx2">
                    <a:lumMod val="50000"/>
                  </a:schemeClr>
                </a:solidFill>
              </a:rPr>
              <a:t> and Progression</a:t>
            </a:r>
          </a:p>
        </p:txBody>
      </p:sp>
      <p:sp>
        <p:nvSpPr>
          <p:cNvPr id="9" name="Rounded Rectangle 9">
            <a:extLst>
              <a:ext uri="{FF2B5EF4-FFF2-40B4-BE49-F238E27FC236}">
                <a16:creationId xmlns:a16="http://schemas.microsoft.com/office/drawing/2014/main" xmlns="" id="{BA2EF684-2FCC-4844-96C8-0125079A2D9B}"/>
              </a:ext>
            </a:extLst>
          </p:cNvPr>
          <p:cNvSpPr/>
          <p:nvPr/>
        </p:nvSpPr>
        <p:spPr>
          <a:xfrm>
            <a:off x="2666061" y="2802516"/>
            <a:ext cx="5630915" cy="64168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50000"/>
                </a:schemeClr>
              </a:solidFill>
            </a:endParaRPr>
          </a:p>
        </p:txBody>
      </p:sp>
      <p:sp>
        <p:nvSpPr>
          <p:cNvPr id="10" name="TextBox 9">
            <a:extLst>
              <a:ext uri="{FF2B5EF4-FFF2-40B4-BE49-F238E27FC236}">
                <a16:creationId xmlns:a16="http://schemas.microsoft.com/office/drawing/2014/main" xmlns="" id="{232458B8-D51A-46FA-9935-ABE32FEBEFA3}"/>
              </a:ext>
            </a:extLst>
          </p:cNvPr>
          <p:cNvSpPr txBox="1"/>
          <p:nvPr/>
        </p:nvSpPr>
        <p:spPr>
          <a:xfrm>
            <a:off x="2671379" y="2939449"/>
            <a:ext cx="5840975" cy="369332"/>
          </a:xfrm>
          <a:prstGeom prst="rect">
            <a:avLst/>
          </a:prstGeom>
          <a:noFill/>
        </p:spPr>
        <p:txBody>
          <a:bodyPr wrap="square" rtlCol="0">
            <a:spAutoFit/>
          </a:bodyPr>
          <a:lstStyle/>
          <a:p>
            <a:r>
              <a:rPr lang="en-GB" b="1" dirty="0"/>
              <a:t>Socio-economic background and attainment.</a:t>
            </a:r>
          </a:p>
        </p:txBody>
      </p:sp>
      <p:sp>
        <p:nvSpPr>
          <p:cNvPr id="11" name="Rounded Rectangle 11">
            <a:extLst>
              <a:ext uri="{FF2B5EF4-FFF2-40B4-BE49-F238E27FC236}">
                <a16:creationId xmlns:a16="http://schemas.microsoft.com/office/drawing/2014/main" xmlns="" id="{9FFBAF6E-C91A-4CC4-B21C-4AEE72B7AC2B}"/>
              </a:ext>
            </a:extLst>
          </p:cNvPr>
          <p:cNvSpPr/>
          <p:nvPr/>
        </p:nvSpPr>
        <p:spPr>
          <a:xfrm>
            <a:off x="2650017" y="1699186"/>
            <a:ext cx="5646958" cy="64168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50000"/>
                </a:schemeClr>
              </a:solidFill>
            </a:endParaRPr>
          </a:p>
        </p:txBody>
      </p:sp>
      <p:sp>
        <p:nvSpPr>
          <p:cNvPr id="12" name="TextBox 11">
            <a:extLst>
              <a:ext uri="{FF2B5EF4-FFF2-40B4-BE49-F238E27FC236}">
                <a16:creationId xmlns:a16="http://schemas.microsoft.com/office/drawing/2014/main" xmlns="" id="{B2323564-A1A0-4CE9-AFCC-43F472F9AD85}"/>
              </a:ext>
            </a:extLst>
          </p:cNvPr>
          <p:cNvSpPr txBox="1"/>
          <p:nvPr/>
        </p:nvSpPr>
        <p:spPr>
          <a:xfrm>
            <a:off x="2671379" y="1829818"/>
            <a:ext cx="5432953" cy="369332"/>
          </a:xfrm>
          <a:prstGeom prst="rect">
            <a:avLst/>
          </a:prstGeom>
          <a:noFill/>
        </p:spPr>
        <p:txBody>
          <a:bodyPr wrap="square" rtlCol="0">
            <a:spAutoFit/>
          </a:bodyPr>
          <a:lstStyle/>
          <a:p>
            <a:r>
              <a:rPr lang="en-GB" b="1" dirty="0">
                <a:solidFill>
                  <a:schemeClr val="tx2">
                    <a:lumMod val="25000"/>
                  </a:schemeClr>
                </a:solidFill>
              </a:rPr>
              <a:t>Relationship between elite employers and HEI</a:t>
            </a:r>
          </a:p>
        </p:txBody>
      </p:sp>
      <p:sp>
        <p:nvSpPr>
          <p:cNvPr id="13" name="Rounded Rectangle 13">
            <a:extLst>
              <a:ext uri="{FF2B5EF4-FFF2-40B4-BE49-F238E27FC236}">
                <a16:creationId xmlns:a16="http://schemas.microsoft.com/office/drawing/2014/main" xmlns="" id="{3D66F310-7857-4FF8-AABD-6ADEF998E8CC}"/>
              </a:ext>
            </a:extLst>
          </p:cNvPr>
          <p:cNvSpPr/>
          <p:nvPr/>
        </p:nvSpPr>
        <p:spPr>
          <a:xfrm>
            <a:off x="2666060" y="3595728"/>
            <a:ext cx="5630915" cy="64168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50000"/>
                </a:schemeClr>
              </a:solidFill>
            </a:endParaRPr>
          </a:p>
        </p:txBody>
      </p:sp>
      <p:sp>
        <p:nvSpPr>
          <p:cNvPr id="14" name="TextBox 13">
            <a:extLst>
              <a:ext uri="{FF2B5EF4-FFF2-40B4-BE49-F238E27FC236}">
                <a16:creationId xmlns:a16="http://schemas.microsoft.com/office/drawing/2014/main" xmlns="" id="{36411035-FE9F-4D2C-9EB8-85FA823D1046}"/>
              </a:ext>
            </a:extLst>
          </p:cNvPr>
          <p:cNvSpPr txBox="1"/>
          <p:nvPr/>
        </p:nvSpPr>
        <p:spPr>
          <a:xfrm>
            <a:off x="2671380" y="3765641"/>
            <a:ext cx="5432953" cy="369332"/>
          </a:xfrm>
          <a:prstGeom prst="rect">
            <a:avLst/>
          </a:prstGeom>
          <a:noFill/>
        </p:spPr>
        <p:txBody>
          <a:bodyPr wrap="square" rtlCol="0">
            <a:spAutoFit/>
          </a:bodyPr>
          <a:lstStyle/>
          <a:p>
            <a:r>
              <a:rPr lang="en-GB" b="1" dirty="0"/>
              <a:t>Coachable?</a:t>
            </a:r>
          </a:p>
        </p:txBody>
      </p:sp>
      <p:sp>
        <p:nvSpPr>
          <p:cNvPr id="15" name="Rounded Rectangle 15">
            <a:extLst>
              <a:ext uri="{FF2B5EF4-FFF2-40B4-BE49-F238E27FC236}">
                <a16:creationId xmlns:a16="http://schemas.microsoft.com/office/drawing/2014/main" xmlns="" id="{9AF9BE54-302F-4628-8152-EF794A53D720}"/>
              </a:ext>
            </a:extLst>
          </p:cNvPr>
          <p:cNvSpPr/>
          <p:nvPr/>
        </p:nvSpPr>
        <p:spPr>
          <a:xfrm>
            <a:off x="2660740" y="4438812"/>
            <a:ext cx="5646958" cy="64168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50000"/>
                </a:schemeClr>
              </a:solidFill>
            </a:endParaRPr>
          </a:p>
        </p:txBody>
      </p:sp>
      <p:sp>
        <p:nvSpPr>
          <p:cNvPr id="16" name="TextBox 15">
            <a:extLst>
              <a:ext uri="{FF2B5EF4-FFF2-40B4-BE49-F238E27FC236}">
                <a16:creationId xmlns:a16="http://schemas.microsoft.com/office/drawing/2014/main" xmlns="" id="{4E2718CC-B976-4210-890A-7C26F3A40322}"/>
              </a:ext>
            </a:extLst>
          </p:cNvPr>
          <p:cNvSpPr txBox="1"/>
          <p:nvPr/>
        </p:nvSpPr>
        <p:spPr>
          <a:xfrm>
            <a:off x="2666060" y="4608725"/>
            <a:ext cx="5432953" cy="369332"/>
          </a:xfrm>
          <a:prstGeom prst="rect">
            <a:avLst/>
          </a:prstGeom>
          <a:noFill/>
        </p:spPr>
        <p:txBody>
          <a:bodyPr wrap="square" rtlCol="0">
            <a:spAutoFit/>
          </a:bodyPr>
          <a:lstStyle/>
          <a:p>
            <a:r>
              <a:rPr lang="en-GB" b="1" dirty="0"/>
              <a:t>‘Polish’ alongside (or instead of) potential. </a:t>
            </a:r>
          </a:p>
        </p:txBody>
      </p:sp>
      <p:sp>
        <p:nvSpPr>
          <p:cNvPr id="17" name="Rounded Rectangle 17">
            <a:extLst>
              <a:ext uri="{FF2B5EF4-FFF2-40B4-BE49-F238E27FC236}">
                <a16:creationId xmlns:a16="http://schemas.microsoft.com/office/drawing/2014/main" xmlns="" id="{1FF1EF1F-6A5F-4E1E-8C66-1A231C0BEF4D}"/>
              </a:ext>
            </a:extLst>
          </p:cNvPr>
          <p:cNvSpPr/>
          <p:nvPr/>
        </p:nvSpPr>
        <p:spPr>
          <a:xfrm>
            <a:off x="2671379" y="5701464"/>
            <a:ext cx="5625596" cy="64168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50000"/>
                </a:schemeClr>
              </a:solidFill>
            </a:endParaRPr>
          </a:p>
        </p:txBody>
      </p:sp>
      <p:sp>
        <p:nvSpPr>
          <p:cNvPr id="18" name="TextBox 17">
            <a:extLst>
              <a:ext uri="{FF2B5EF4-FFF2-40B4-BE49-F238E27FC236}">
                <a16:creationId xmlns:a16="http://schemas.microsoft.com/office/drawing/2014/main" xmlns="" id="{B16A6935-1473-41EF-A3D1-3A957D0DA1F3}"/>
              </a:ext>
            </a:extLst>
          </p:cNvPr>
          <p:cNvSpPr txBox="1"/>
          <p:nvPr/>
        </p:nvSpPr>
        <p:spPr>
          <a:xfrm>
            <a:off x="2676699" y="5839293"/>
            <a:ext cx="5432953" cy="369332"/>
          </a:xfrm>
          <a:prstGeom prst="rect">
            <a:avLst/>
          </a:prstGeom>
          <a:noFill/>
        </p:spPr>
        <p:txBody>
          <a:bodyPr wrap="square" rtlCol="0">
            <a:spAutoFit/>
          </a:bodyPr>
          <a:lstStyle/>
          <a:p>
            <a:r>
              <a:rPr lang="en-GB" b="1" dirty="0"/>
              <a:t>Extends into opportunities for progression.</a:t>
            </a:r>
          </a:p>
        </p:txBody>
      </p:sp>
    </p:spTree>
    <p:extLst>
      <p:ext uri="{BB962C8B-B14F-4D97-AF65-F5344CB8AC3E}">
        <p14:creationId xmlns:p14="http://schemas.microsoft.com/office/powerpoint/2010/main" val="1835164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775E1-2614-4B33-995B-6C7710D017C5}"/>
              </a:ext>
            </a:extLst>
          </p:cNvPr>
          <p:cNvSpPr>
            <a:spLocks noGrp="1"/>
          </p:cNvSpPr>
          <p:nvPr>
            <p:ph type="title"/>
          </p:nvPr>
        </p:nvSpPr>
        <p:spPr/>
        <p:txBody>
          <a:bodyPr/>
          <a:lstStyle/>
          <a:p>
            <a:r>
              <a:rPr lang="en-US" dirty="0"/>
              <a:t>Progress in Practice and Policy </a:t>
            </a:r>
          </a:p>
        </p:txBody>
      </p:sp>
      <p:sp>
        <p:nvSpPr>
          <p:cNvPr id="3" name="Slide Number Placeholder 2">
            <a:extLst>
              <a:ext uri="{FF2B5EF4-FFF2-40B4-BE49-F238E27FC236}">
                <a16:creationId xmlns:a16="http://schemas.microsoft.com/office/drawing/2014/main" xmlns="" id="{34676263-4786-43F9-B1E2-5A44C4361BF6}"/>
              </a:ext>
            </a:extLst>
          </p:cNvPr>
          <p:cNvSpPr>
            <a:spLocks noGrp="1"/>
          </p:cNvSpPr>
          <p:nvPr>
            <p:ph type="sldNum" sz="quarter" idx="12"/>
          </p:nvPr>
        </p:nvSpPr>
        <p:spPr/>
        <p:txBody>
          <a:bodyPr/>
          <a:lstStyle/>
          <a:p>
            <a:r>
              <a:rPr lang="en-GB"/>
              <a:t>Slide </a:t>
            </a:r>
            <a:fld id="{6B49BB3D-90E4-C946-BCF9-8FBC622A1A06}" type="slidenum">
              <a:rPr lang="en-GB" smtClean="0"/>
              <a:pPr/>
              <a:t>11</a:t>
            </a:fld>
            <a:endParaRPr lang="en-GB" dirty="0"/>
          </a:p>
        </p:txBody>
      </p:sp>
      <p:sp>
        <p:nvSpPr>
          <p:cNvPr id="4" name="Isosceles Triangle 3">
            <a:extLst>
              <a:ext uri="{FF2B5EF4-FFF2-40B4-BE49-F238E27FC236}">
                <a16:creationId xmlns:a16="http://schemas.microsoft.com/office/drawing/2014/main" xmlns="" id="{02157CBC-97F5-4C21-B68D-22040DC198F8}"/>
              </a:ext>
            </a:extLst>
          </p:cNvPr>
          <p:cNvSpPr/>
          <p:nvPr/>
        </p:nvSpPr>
        <p:spPr>
          <a:xfrm>
            <a:off x="3995127" y="5943879"/>
            <a:ext cx="1026695" cy="737937"/>
          </a:xfrm>
          <a:prstGeom prst="triangle">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6">
            <a:extLst>
              <a:ext uri="{FF2B5EF4-FFF2-40B4-BE49-F238E27FC236}">
                <a16:creationId xmlns:a16="http://schemas.microsoft.com/office/drawing/2014/main" xmlns="" id="{C6293A82-BE74-427B-A5E5-D828EFA12E78}"/>
              </a:ext>
            </a:extLst>
          </p:cNvPr>
          <p:cNvSpPr/>
          <p:nvPr/>
        </p:nvSpPr>
        <p:spPr>
          <a:xfrm rot="21351285">
            <a:off x="939105" y="5639078"/>
            <a:ext cx="7138737" cy="304800"/>
          </a:xfrm>
          <a:prstGeom prst="round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7">
            <a:extLst>
              <a:ext uri="{FF2B5EF4-FFF2-40B4-BE49-F238E27FC236}">
                <a16:creationId xmlns:a16="http://schemas.microsoft.com/office/drawing/2014/main" xmlns="" id="{B7D59CB9-2E8C-4B18-B7F2-1234137EB86E}"/>
              </a:ext>
            </a:extLst>
          </p:cNvPr>
          <p:cNvSpPr/>
          <p:nvPr/>
        </p:nvSpPr>
        <p:spPr>
          <a:xfrm rot="21394694">
            <a:off x="824840" y="4653230"/>
            <a:ext cx="3410627" cy="40368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50000"/>
                  </a:schemeClr>
                </a:solidFill>
              </a:rPr>
              <a:t>Internships</a:t>
            </a:r>
          </a:p>
        </p:txBody>
      </p:sp>
      <p:sp>
        <p:nvSpPr>
          <p:cNvPr id="7" name="Rounded Rectangle 8">
            <a:extLst>
              <a:ext uri="{FF2B5EF4-FFF2-40B4-BE49-F238E27FC236}">
                <a16:creationId xmlns:a16="http://schemas.microsoft.com/office/drawing/2014/main" xmlns="" id="{12BF81AD-A660-4DA7-B5C4-7E5AD6C66D13}"/>
              </a:ext>
            </a:extLst>
          </p:cNvPr>
          <p:cNvSpPr/>
          <p:nvPr/>
        </p:nvSpPr>
        <p:spPr>
          <a:xfrm rot="21372966">
            <a:off x="950946" y="5233906"/>
            <a:ext cx="3410627" cy="44551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50000"/>
                  </a:schemeClr>
                </a:solidFill>
              </a:rPr>
              <a:t>Outreach Programmes in Schools </a:t>
            </a:r>
          </a:p>
        </p:txBody>
      </p:sp>
      <p:sp>
        <p:nvSpPr>
          <p:cNvPr id="8" name="Rounded Rectangle 9">
            <a:extLst>
              <a:ext uri="{FF2B5EF4-FFF2-40B4-BE49-F238E27FC236}">
                <a16:creationId xmlns:a16="http://schemas.microsoft.com/office/drawing/2014/main" xmlns="" id="{2E680C3C-8739-4574-BCC7-3336F4C0E12D}"/>
              </a:ext>
            </a:extLst>
          </p:cNvPr>
          <p:cNvSpPr/>
          <p:nvPr/>
        </p:nvSpPr>
        <p:spPr>
          <a:xfrm rot="21365234">
            <a:off x="4596273" y="4879777"/>
            <a:ext cx="3410627" cy="46795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50000"/>
                  </a:schemeClr>
                </a:solidFill>
              </a:rPr>
              <a:t>Contextual Data in Recruitment</a:t>
            </a:r>
          </a:p>
        </p:txBody>
      </p:sp>
      <p:sp>
        <p:nvSpPr>
          <p:cNvPr id="9" name="Rounded Rectangle 10">
            <a:extLst>
              <a:ext uri="{FF2B5EF4-FFF2-40B4-BE49-F238E27FC236}">
                <a16:creationId xmlns:a16="http://schemas.microsoft.com/office/drawing/2014/main" xmlns="" id="{528F7903-8BF9-4A25-BAAF-79529C86811B}"/>
              </a:ext>
            </a:extLst>
          </p:cNvPr>
          <p:cNvSpPr/>
          <p:nvPr/>
        </p:nvSpPr>
        <p:spPr>
          <a:xfrm rot="21365234">
            <a:off x="4521805" y="4229129"/>
            <a:ext cx="3410627" cy="50723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50000"/>
                  </a:schemeClr>
                </a:solidFill>
              </a:rPr>
              <a:t>CV Blind Interview Techniques</a:t>
            </a:r>
          </a:p>
        </p:txBody>
      </p:sp>
      <p:sp>
        <p:nvSpPr>
          <p:cNvPr id="10" name="Rounded Rectangle 11">
            <a:extLst>
              <a:ext uri="{FF2B5EF4-FFF2-40B4-BE49-F238E27FC236}">
                <a16:creationId xmlns:a16="http://schemas.microsoft.com/office/drawing/2014/main" xmlns="" id="{29F380D6-9CD3-4E22-B98E-02C6D19120B5}"/>
              </a:ext>
            </a:extLst>
          </p:cNvPr>
          <p:cNvSpPr/>
          <p:nvPr/>
        </p:nvSpPr>
        <p:spPr>
          <a:xfrm rot="21365234">
            <a:off x="4493675" y="3638651"/>
            <a:ext cx="3410627" cy="48017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50000"/>
                  </a:schemeClr>
                </a:solidFill>
              </a:rPr>
              <a:t>Flexible Screening on Credentials</a:t>
            </a:r>
          </a:p>
        </p:txBody>
      </p:sp>
      <p:sp>
        <p:nvSpPr>
          <p:cNvPr id="11" name="Rounded Rectangle 12">
            <a:extLst>
              <a:ext uri="{FF2B5EF4-FFF2-40B4-BE49-F238E27FC236}">
                <a16:creationId xmlns:a16="http://schemas.microsoft.com/office/drawing/2014/main" xmlns="" id="{7CEFC868-7B1D-4A7A-AAEA-F2859FEF407D}"/>
              </a:ext>
            </a:extLst>
          </p:cNvPr>
          <p:cNvSpPr/>
          <p:nvPr/>
        </p:nvSpPr>
        <p:spPr>
          <a:xfrm rot="21365234">
            <a:off x="4392731" y="2992827"/>
            <a:ext cx="3410627" cy="52444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50000"/>
                  </a:schemeClr>
                </a:solidFill>
              </a:rPr>
              <a:t>Alternative Entry Routes / Target Universities</a:t>
            </a:r>
          </a:p>
        </p:txBody>
      </p:sp>
      <p:sp>
        <p:nvSpPr>
          <p:cNvPr id="12" name="Rounded Rectangle 13">
            <a:extLst>
              <a:ext uri="{FF2B5EF4-FFF2-40B4-BE49-F238E27FC236}">
                <a16:creationId xmlns:a16="http://schemas.microsoft.com/office/drawing/2014/main" xmlns="" id="{8D0E51F7-350B-4C3E-A9C2-345389EF6312}"/>
              </a:ext>
            </a:extLst>
          </p:cNvPr>
          <p:cNvSpPr/>
          <p:nvPr/>
        </p:nvSpPr>
        <p:spPr>
          <a:xfrm rot="21390517">
            <a:off x="774713" y="1889951"/>
            <a:ext cx="3410627" cy="64833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lumMod val="50000"/>
                  </a:schemeClr>
                </a:solidFill>
              </a:rPr>
              <a:t>Supply-Side</a:t>
            </a:r>
          </a:p>
        </p:txBody>
      </p:sp>
      <p:sp>
        <p:nvSpPr>
          <p:cNvPr id="13" name="Rounded Rectangle 14">
            <a:extLst>
              <a:ext uri="{FF2B5EF4-FFF2-40B4-BE49-F238E27FC236}">
                <a16:creationId xmlns:a16="http://schemas.microsoft.com/office/drawing/2014/main" xmlns="" id="{3FFD9589-A094-482F-A21A-0F9228FC83E1}"/>
              </a:ext>
            </a:extLst>
          </p:cNvPr>
          <p:cNvSpPr/>
          <p:nvPr/>
        </p:nvSpPr>
        <p:spPr>
          <a:xfrm rot="21365234">
            <a:off x="4388504" y="1638321"/>
            <a:ext cx="3410627" cy="648335"/>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lumMod val="50000"/>
                  </a:schemeClr>
                </a:solidFill>
              </a:rPr>
              <a:t>Demand-Side</a:t>
            </a:r>
          </a:p>
        </p:txBody>
      </p:sp>
      <p:sp>
        <p:nvSpPr>
          <p:cNvPr id="14" name="Rounded Rectangle 16">
            <a:extLst>
              <a:ext uri="{FF2B5EF4-FFF2-40B4-BE49-F238E27FC236}">
                <a16:creationId xmlns:a16="http://schemas.microsoft.com/office/drawing/2014/main" xmlns="" id="{11746A42-C879-4AEE-A3C6-44B2E51F0B58}"/>
              </a:ext>
            </a:extLst>
          </p:cNvPr>
          <p:cNvSpPr/>
          <p:nvPr/>
        </p:nvSpPr>
        <p:spPr>
          <a:xfrm rot="21365234">
            <a:off x="4392732" y="2360302"/>
            <a:ext cx="3410627" cy="52444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50000"/>
                  </a:schemeClr>
                </a:solidFill>
              </a:rPr>
              <a:t>Bias Training</a:t>
            </a:r>
          </a:p>
        </p:txBody>
      </p:sp>
      <p:sp>
        <p:nvSpPr>
          <p:cNvPr id="15" name="Rounded Rectangle 15">
            <a:extLst>
              <a:ext uri="{FF2B5EF4-FFF2-40B4-BE49-F238E27FC236}">
                <a16:creationId xmlns:a16="http://schemas.microsoft.com/office/drawing/2014/main" xmlns="" id="{721532E5-0BCA-4A6C-B4E7-4CFA5D835D97}"/>
              </a:ext>
            </a:extLst>
          </p:cNvPr>
          <p:cNvSpPr/>
          <p:nvPr/>
        </p:nvSpPr>
        <p:spPr>
          <a:xfrm rot="21390513">
            <a:off x="825650" y="4100571"/>
            <a:ext cx="3410627" cy="37314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50000"/>
                  </a:schemeClr>
                </a:solidFill>
              </a:rPr>
              <a:t>Mentoring</a:t>
            </a:r>
          </a:p>
        </p:txBody>
      </p:sp>
      <p:sp>
        <p:nvSpPr>
          <p:cNvPr id="16" name="Rounded Rectangle 17">
            <a:extLst>
              <a:ext uri="{FF2B5EF4-FFF2-40B4-BE49-F238E27FC236}">
                <a16:creationId xmlns:a16="http://schemas.microsoft.com/office/drawing/2014/main" xmlns="" id="{08CB52BF-6198-4D23-AEEF-998F93BC0E57}"/>
              </a:ext>
            </a:extLst>
          </p:cNvPr>
          <p:cNvSpPr/>
          <p:nvPr/>
        </p:nvSpPr>
        <p:spPr>
          <a:xfrm rot="21390517">
            <a:off x="783093" y="3594831"/>
            <a:ext cx="3410627" cy="37314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50000"/>
                  </a:schemeClr>
                </a:solidFill>
              </a:rPr>
              <a:t>Skills Training </a:t>
            </a:r>
          </a:p>
        </p:txBody>
      </p:sp>
    </p:spTree>
    <p:extLst>
      <p:ext uri="{BB962C8B-B14F-4D97-AF65-F5344CB8AC3E}">
        <p14:creationId xmlns:p14="http://schemas.microsoft.com/office/powerpoint/2010/main" val="3934632002"/>
      </p:ext>
    </p:extLst>
  </p:cSld>
  <p:clrMapOvr>
    <a:masterClrMapping/>
  </p:clrMapOvr>
  <p:transition spd="slow">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F16315-F106-48C6-BFC0-9A128CF78B37}"/>
              </a:ext>
            </a:extLst>
          </p:cNvPr>
          <p:cNvSpPr>
            <a:spLocks noGrp="1"/>
          </p:cNvSpPr>
          <p:nvPr>
            <p:ph type="title"/>
          </p:nvPr>
        </p:nvSpPr>
        <p:spPr/>
        <p:txBody>
          <a:bodyPr/>
          <a:lstStyle/>
          <a:p>
            <a:r>
              <a:rPr lang="en-GB" dirty="0"/>
              <a:t>Measurement and Data</a:t>
            </a:r>
          </a:p>
        </p:txBody>
      </p:sp>
      <p:sp>
        <p:nvSpPr>
          <p:cNvPr id="3" name="Slide Number Placeholder 2">
            <a:extLst>
              <a:ext uri="{FF2B5EF4-FFF2-40B4-BE49-F238E27FC236}">
                <a16:creationId xmlns:a16="http://schemas.microsoft.com/office/drawing/2014/main" xmlns="" id="{10EEC036-5AE0-4FD4-92F0-15C06603DFBA}"/>
              </a:ext>
            </a:extLst>
          </p:cNvPr>
          <p:cNvSpPr>
            <a:spLocks noGrp="1"/>
          </p:cNvSpPr>
          <p:nvPr>
            <p:ph type="sldNum" sz="quarter" idx="12"/>
          </p:nvPr>
        </p:nvSpPr>
        <p:spPr/>
        <p:txBody>
          <a:bodyPr/>
          <a:lstStyle/>
          <a:p>
            <a:r>
              <a:rPr lang="en-GB"/>
              <a:t>Slide </a:t>
            </a:r>
            <a:fld id="{6B49BB3D-90E4-C946-BCF9-8FBC622A1A06}" type="slidenum">
              <a:rPr lang="en-GB" smtClean="0"/>
              <a:pPr/>
              <a:t>12</a:t>
            </a:fld>
            <a:endParaRPr lang="en-GB" dirty="0"/>
          </a:p>
        </p:txBody>
      </p:sp>
      <p:pic>
        <p:nvPicPr>
          <p:cNvPr id="4" name="Picture 3">
            <a:extLst>
              <a:ext uri="{FF2B5EF4-FFF2-40B4-BE49-F238E27FC236}">
                <a16:creationId xmlns:a16="http://schemas.microsoft.com/office/drawing/2014/main" xmlns="" id="{C4F0AB29-9176-49D7-826F-A5109797A6EA}"/>
              </a:ext>
            </a:extLst>
          </p:cNvPr>
          <p:cNvPicPr>
            <a:picLocks noChangeAspect="1"/>
          </p:cNvPicPr>
          <p:nvPr/>
        </p:nvPicPr>
        <p:blipFill rotWithShape="1">
          <a:blip r:embed="rId3"/>
          <a:srcRect l="22794" t="21484" r="22353" b="34314"/>
          <a:stretch/>
        </p:blipFill>
        <p:spPr>
          <a:xfrm>
            <a:off x="1007592" y="2433269"/>
            <a:ext cx="7586016" cy="3438561"/>
          </a:xfrm>
          <a:prstGeom prst="rect">
            <a:avLst/>
          </a:prstGeom>
        </p:spPr>
      </p:pic>
      <p:sp>
        <p:nvSpPr>
          <p:cNvPr id="5" name="TextBox 4">
            <a:extLst>
              <a:ext uri="{FF2B5EF4-FFF2-40B4-BE49-F238E27FC236}">
                <a16:creationId xmlns:a16="http://schemas.microsoft.com/office/drawing/2014/main" xmlns="" id="{E76698C0-E892-4E7A-AFCC-2106358654BA}"/>
              </a:ext>
            </a:extLst>
          </p:cNvPr>
          <p:cNvSpPr txBox="1"/>
          <p:nvPr/>
        </p:nvSpPr>
        <p:spPr>
          <a:xfrm>
            <a:off x="1007592" y="1786938"/>
            <a:ext cx="7772400" cy="646331"/>
          </a:xfrm>
          <a:prstGeom prst="rect">
            <a:avLst/>
          </a:prstGeom>
          <a:noFill/>
        </p:spPr>
        <p:txBody>
          <a:bodyPr wrap="square" rtlCol="0">
            <a:spAutoFit/>
          </a:bodyPr>
          <a:lstStyle/>
          <a:p>
            <a:r>
              <a:rPr lang="en-GB" dirty="0"/>
              <a:t>The % of employers that are monitoring diversity indicators and have active strategies to address them</a:t>
            </a:r>
          </a:p>
        </p:txBody>
      </p:sp>
      <p:sp>
        <p:nvSpPr>
          <p:cNvPr id="6" name="TextBox 5">
            <a:extLst>
              <a:ext uri="{FF2B5EF4-FFF2-40B4-BE49-F238E27FC236}">
                <a16:creationId xmlns:a16="http://schemas.microsoft.com/office/drawing/2014/main" xmlns="" id="{D8E84F50-40B6-42D8-8B4A-9B52866283D9}"/>
              </a:ext>
            </a:extLst>
          </p:cNvPr>
          <p:cNvSpPr txBox="1"/>
          <p:nvPr/>
        </p:nvSpPr>
        <p:spPr>
          <a:xfrm>
            <a:off x="4173166" y="6020941"/>
            <a:ext cx="4729885" cy="369332"/>
          </a:xfrm>
          <a:prstGeom prst="rect">
            <a:avLst/>
          </a:prstGeom>
          <a:noFill/>
        </p:spPr>
        <p:txBody>
          <a:bodyPr wrap="none" rtlCol="0">
            <a:spAutoFit/>
          </a:bodyPr>
          <a:lstStyle/>
          <a:p>
            <a:r>
              <a:rPr lang="en-GB" dirty="0"/>
              <a:t>Source: Association of Graduate Recruiters 2015</a:t>
            </a:r>
          </a:p>
        </p:txBody>
      </p:sp>
    </p:spTree>
    <p:extLst>
      <p:ext uri="{BB962C8B-B14F-4D97-AF65-F5344CB8AC3E}">
        <p14:creationId xmlns:p14="http://schemas.microsoft.com/office/powerpoint/2010/main" val="2431977790"/>
      </p:ext>
    </p:extLst>
  </p:cSld>
  <p:clrMapOvr>
    <a:masterClrMapping/>
  </p:clrMapOvr>
  <p:transition spd="slow">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DE2CE6E-5FE1-4086-97E4-3EEC6F26EF2D}"/>
              </a:ext>
            </a:extLst>
          </p:cNvPr>
          <p:cNvSpPr>
            <a:spLocks noGrp="1"/>
          </p:cNvSpPr>
          <p:nvPr>
            <p:ph type="sldNum" sz="quarter" idx="12"/>
          </p:nvPr>
        </p:nvSpPr>
        <p:spPr/>
        <p:txBody>
          <a:bodyPr/>
          <a:lstStyle/>
          <a:p>
            <a:r>
              <a:rPr lang="en-GB"/>
              <a:t>Slide </a:t>
            </a:r>
            <a:fld id="{6B49BB3D-90E4-C946-BCF9-8FBC622A1A06}" type="slidenum">
              <a:rPr lang="en-GB" smtClean="0"/>
              <a:pPr/>
              <a:t>13</a:t>
            </a:fld>
            <a:endParaRPr lang="en-GB" dirty="0"/>
          </a:p>
        </p:txBody>
      </p:sp>
      <p:sp>
        <p:nvSpPr>
          <p:cNvPr id="4" name="Title 1">
            <a:extLst>
              <a:ext uri="{FF2B5EF4-FFF2-40B4-BE49-F238E27FC236}">
                <a16:creationId xmlns:a16="http://schemas.microsoft.com/office/drawing/2014/main" xmlns="" id="{701C5C24-92C9-4D87-AA7D-69D56E286652}"/>
              </a:ext>
            </a:extLst>
          </p:cNvPr>
          <p:cNvSpPr txBox="1">
            <a:spLocks/>
          </p:cNvSpPr>
          <p:nvPr/>
        </p:nvSpPr>
        <p:spPr>
          <a:xfrm>
            <a:off x="457200" y="430696"/>
            <a:ext cx="8229600" cy="922130"/>
          </a:xfrm>
          <a:prstGeom prst="rect">
            <a:avLst/>
          </a:prstGeom>
        </p:spPr>
        <p:txBody>
          <a:bodyPr vert="horz" lIns="0" tIns="0" rIns="0" bIns="0" rtlCol="0" anchor="ctr">
            <a:normAutofit/>
          </a:bodyPr>
          <a:lstStyle>
            <a:lvl1pPr algn="l" defTabSz="457200" rtl="0" eaLnBrk="1" latinLnBrk="0" hangingPunct="1">
              <a:spcBef>
                <a:spcPct val="0"/>
              </a:spcBef>
              <a:buNone/>
              <a:defRPr sz="2800" kern="1200">
                <a:solidFill>
                  <a:srgbClr val="FFFFFF"/>
                </a:solidFill>
                <a:latin typeface="+mj-lt"/>
                <a:ea typeface="+mj-ea"/>
                <a:cs typeface="+mj-cs"/>
              </a:defRPr>
            </a:lvl1pPr>
          </a:lstStyle>
          <a:p>
            <a:r>
              <a:rPr lang="en-GB"/>
              <a:t>‘Class Ceiling’</a:t>
            </a:r>
            <a:endParaRPr lang="en-GB" dirty="0"/>
          </a:p>
        </p:txBody>
      </p:sp>
      <p:pic>
        <p:nvPicPr>
          <p:cNvPr id="5" name="Picture 4">
            <a:extLst>
              <a:ext uri="{FF2B5EF4-FFF2-40B4-BE49-F238E27FC236}">
                <a16:creationId xmlns:a16="http://schemas.microsoft.com/office/drawing/2014/main" xmlns="" id="{350F92D2-04A0-487F-9B1F-0F94EA0CAA47}"/>
              </a:ext>
            </a:extLst>
          </p:cNvPr>
          <p:cNvPicPr>
            <a:picLocks noChangeAspect="1"/>
          </p:cNvPicPr>
          <p:nvPr/>
        </p:nvPicPr>
        <p:blipFill rotWithShape="1">
          <a:blip r:embed="rId3"/>
          <a:srcRect l="12083" t="12515" r="32619" b="19726"/>
          <a:stretch/>
        </p:blipFill>
        <p:spPr>
          <a:xfrm>
            <a:off x="322337" y="1687286"/>
            <a:ext cx="5056417" cy="3483428"/>
          </a:xfrm>
          <a:prstGeom prst="rect">
            <a:avLst/>
          </a:prstGeom>
        </p:spPr>
      </p:pic>
      <p:sp>
        <p:nvSpPr>
          <p:cNvPr id="6" name="Rectangle 5">
            <a:extLst>
              <a:ext uri="{FF2B5EF4-FFF2-40B4-BE49-F238E27FC236}">
                <a16:creationId xmlns:a16="http://schemas.microsoft.com/office/drawing/2014/main" xmlns="" id="{BE734F1B-F023-4E56-AE7D-99143719AAF2}"/>
              </a:ext>
            </a:extLst>
          </p:cNvPr>
          <p:cNvSpPr/>
          <p:nvPr/>
        </p:nvSpPr>
        <p:spPr>
          <a:xfrm>
            <a:off x="5274861" y="2136338"/>
            <a:ext cx="3546802" cy="3046988"/>
          </a:xfrm>
          <a:prstGeom prst="rect">
            <a:avLst/>
          </a:prstGeom>
        </p:spPr>
        <p:txBody>
          <a:bodyPr wrap="square">
            <a:spAutoFit/>
          </a:bodyPr>
          <a:lstStyle/>
          <a:p>
            <a:pPr lvl="0" defTabSz="914400">
              <a:defRPr/>
            </a:pPr>
            <a:r>
              <a:rPr lang="en-GB" sz="1600" dirty="0"/>
              <a:t>The socially mobile (of any range) in finance have predicted earnings of £11,200 less per year than otherwise similar privileged colleagues, in media £9,440, law £8,830 and in medicine £5,050. </a:t>
            </a:r>
          </a:p>
          <a:p>
            <a:pPr lvl="0" defTabSz="914400">
              <a:defRPr/>
            </a:pPr>
            <a:endParaRPr lang="en-GB" sz="1600" dirty="0"/>
          </a:p>
          <a:p>
            <a:pPr lvl="0" defTabSz="914400">
              <a:defRPr/>
            </a:pPr>
            <a:r>
              <a:rPr lang="en-GB" sz="1600" dirty="0"/>
              <a:t>This disadvantage also tends to increase the longer the range of mobility. In law, for example, the long-range upwardly mobile face a huge estimated annual pay gap of £19,700.</a:t>
            </a:r>
            <a:endParaRPr lang="en-US" sz="1600" dirty="0"/>
          </a:p>
        </p:txBody>
      </p:sp>
      <p:sp>
        <p:nvSpPr>
          <p:cNvPr id="7" name="Rectangle 6">
            <a:extLst>
              <a:ext uri="{FF2B5EF4-FFF2-40B4-BE49-F238E27FC236}">
                <a16:creationId xmlns:a16="http://schemas.microsoft.com/office/drawing/2014/main" xmlns="" id="{CD48C5E9-6AE1-4246-8FEE-25A10F2E1A75}"/>
              </a:ext>
            </a:extLst>
          </p:cNvPr>
          <p:cNvSpPr/>
          <p:nvPr/>
        </p:nvSpPr>
        <p:spPr>
          <a:xfrm>
            <a:off x="5378754" y="5494800"/>
            <a:ext cx="3118512" cy="707886"/>
          </a:xfrm>
          <a:prstGeom prst="rect">
            <a:avLst/>
          </a:prstGeom>
        </p:spPr>
        <p:txBody>
          <a:bodyPr wrap="square">
            <a:spAutoFit/>
          </a:bodyPr>
          <a:lstStyle/>
          <a:p>
            <a:r>
              <a:rPr lang="en-GB" sz="1000" dirty="0">
                <a:solidFill>
                  <a:srgbClr val="222222"/>
                </a:solidFill>
                <a:latin typeface="Arial" panose="020B0604020202020204" pitchFamily="34" charset="0"/>
              </a:rPr>
              <a:t>Laurison, D., &amp; Friedman, S. (2016). The class pay gap in higher professional and managerial occupations. </a:t>
            </a:r>
            <a:r>
              <a:rPr lang="en-GB" sz="1000" i="1" dirty="0">
                <a:solidFill>
                  <a:srgbClr val="222222"/>
                </a:solidFill>
                <a:latin typeface="Arial" panose="020B0604020202020204" pitchFamily="34" charset="0"/>
              </a:rPr>
              <a:t>American Sociological Review</a:t>
            </a:r>
            <a:r>
              <a:rPr lang="en-GB" sz="1000" dirty="0">
                <a:solidFill>
                  <a:srgbClr val="222222"/>
                </a:solidFill>
                <a:latin typeface="Arial" panose="020B0604020202020204" pitchFamily="34" charset="0"/>
              </a:rPr>
              <a:t>, </a:t>
            </a:r>
            <a:r>
              <a:rPr lang="en-GB" sz="1000" i="1" dirty="0">
                <a:solidFill>
                  <a:srgbClr val="222222"/>
                </a:solidFill>
                <a:latin typeface="Arial" panose="020B0604020202020204" pitchFamily="34" charset="0"/>
              </a:rPr>
              <a:t>81</a:t>
            </a:r>
            <a:r>
              <a:rPr lang="en-GB" sz="1000" dirty="0">
                <a:solidFill>
                  <a:srgbClr val="222222"/>
                </a:solidFill>
                <a:latin typeface="Arial" panose="020B0604020202020204" pitchFamily="34" charset="0"/>
              </a:rPr>
              <a:t>(4), 668-695.</a:t>
            </a:r>
            <a:endParaRPr lang="en-GB" sz="1000" dirty="0"/>
          </a:p>
        </p:txBody>
      </p:sp>
    </p:spTree>
    <p:extLst>
      <p:ext uri="{BB962C8B-B14F-4D97-AF65-F5344CB8AC3E}">
        <p14:creationId xmlns:p14="http://schemas.microsoft.com/office/powerpoint/2010/main" val="766214868"/>
      </p:ext>
    </p:extLst>
  </p:cSld>
  <p:clrMapOvr>
    <a:masterClrMapping/>
  </p:clrMapOvr>
  <p:transition spd="slow">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15790A12-4E9B-4423-BF8F-B012E26C202E}"/>
              </a:ext>
            </a:extLst>
          </p:cNvPr>
          <p:cNvSpPr>
            <a:spLocks noGrp="1"/>
          </p:cNvSpPr>
          <p:nvPr>
            <p:ph type="sldNum" sz="quarter" idx="12"/>
          </p:nvPr>
        </p:nvSpPr>
        <p:spPr/>
        <p:txBody>
          <a:bodyPr/>
          <a:lstStyle/>
          <a:p>
            <a:r>
              <a:rPr lang="en-GB"/>
              <a:t>Slide </a:t>
            </a:r>
            <a:fld id="{6B49BB3D-90E4-C946-BCF9-8FBC622A1A06}" type="slidenum">
              <a:rPr lang="en-GB" smtClean="0"/>
              <a:pPr/>
              <a:t>14</a:t>
            </a:fld>
            <a:endParaRPr lang="en-GB" dirty="0"/>
          </a:p>
        </p:txBody>
      </p:sp>
      <p:sp>
        <p:nvSpPr>
          <p:cNvPr id="7" name="Title 6">
            <a:extLst>
              <a:ext uri="{FF2B5EF4-FFF2-40B4-BE49-F238E27FC236}">
                <a16:creationId xmlns:a16="http://schemas.microsoft.com/office/drawing/2014/main" xmlns="" id="{3B8F64BF-C5B4-46B5-B348-E8A9E5B08082}"/>
              </a:ext>
            </a:extLst>
          </p:cNvPr>
          <p:cNvSpPr>
            <a:spLocks noGrp="1"/>
          </p:cNvSpPr>
          <p:nvPr>
            <p:ph type="title"/>
          </p:nvPr>
        </p:nvSpPr>
        <p:spPr/>
        <p:txBody>
          <a:bodyPr/>
          <a:lstStyle/>
          <a:p>
            <a:r>
              <a:rPr lang="en-GB" dirty="0"/>
              <a:t>(Why) does it matter? </a:t>
            </a:r>
          </a:p>
        </p:txBody>
      </p:sp>
      <p:pic>
        <p:nvPicPr>
          <p:cNvPr id="11" name="Picture 10">
            <a:extLst>
              <a:ext uri="{FF2B5EF4-FFF2-40B4-BE49-F238E27FC236}">
                <a16:creationId xmlns:a16="http://schemas.microsoft.com/office/drawing/2014/main" xmlns="" id="{9C176F76-C17D-4251-8D0C-F6017E9DE713}"/>
              </a:ext>
            </a:extLst>
          </p:cNvPr>
          <p:cNvPicPr>
            <a:picLocks noChangeAspect="1"/>
          </p:cNvPicPr>
          <p:nvPr/>
        </p:nvPicPr>
        <p:blipFill>
          <a:blip r:embed="rId3"/>
          <a:stretch>
            <a:fillRect/>
          </a:stretch>
        </p:blipFill>
        <p:spPr>
          <a:xfrm>
            <a:off x="152400" y="1646334"/>
            <a:ext cx="9144000" cy="4599542"/>
          </a:xfrm>
          <a:prstGeom prst="rect">
            <a:avLst/>
          </a:prstGeom>
        </p:spPr>
      </p:pic>
    </p:spTree>
    <p:extLst>
      <p:ext uri="{BB962C8B-B14F-4D97-AF65-F5344CB8AC3E}">
        <p14:creationId xmlns:p14="http://schemas.microsoft.com/office/powerpoint/2010/main" val="646727515"/>
      </p:ext>
    </p:extLst>
  </p:cSld>
  <p:clrMapOvr>
    <a:masterClrMapping/>
  </p:clrMapOvr>
  <p:transition spd="slow">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5CBC6A-77D4-490B-8BFD-6089D740D302}"/>
              </a:ext>
            </a:extLst>
          </p:cNvPr>
          <p:cNvSpPr>
            <a:spLocks noGrp="1"/>
          </p:cNvSpPr>
          <p:nvPr>
            <p:ph type="title"/>
          </p:nvPr>
        </p:nvSpPr>
        <p:spPr/>
        <p:txBody>
          <a:bodyPr/>
          <a:lstStyle/>
          <a:p>
            <a:r>
              <a:rPr lang="en-US" dirty="0"/>
              <a:t>Social Mobility in the UK: Trends</a:t>
            </a:r>
          </a:p>
        </p:txBody>
      </p:sp>
      <p:sp>
        <p:nvSpPr>
          <p:cNvPr id="3" name="Slide Number Placeholder 2">
            <a:extLst>
              <a:ext uri="{FF2B5EF4-FFF2-40B4-BE49-F238E27FC236}">
                <a16:creationId xmlns:a16="http://schemas.microsoft.com/office/drawing/2014/main" xmlns="" id="{2B02C371-8D61-49CC-9689-01B844E62E4A}"/>
              </a:ext>
            </a:extLst>
          </p:cNvPr>
          <p:cNvSpPr>
            <a:spLocks noGrp="1"/>
          </p:cNvSpPr>
          <p:nvPr>
            <p:ph type="sldNum" sz="quarter" idx="12"/>
          </p:nvPr>
        </p:nvSpPr>
        <p:spPr/>
        <p:txBody>
          <a:bodyPr/>
          <a:lstStyle/>
          <a:p>
            <a:r>
              <a:rPr lang="en-GB" dirty="0"/>
              <a:t>Slide </a:t>
            </a:r>
            <a:fld id="{6B49BB3D-90E4-C946-BCF9-8FBC622A1A06}" type="slidenum">
              <a:rPr lang="en-GB" smtClean="0"/>
              <a:pPr/>
              <a:t>2</a:t>
            </a:fld>
            <a:endParaRPr lang="en-GB" dirty="0"/>
          </a:p>
        </p:txBody>
      </p:sp>
      <p:sp>
        <p:nvSpPr>
          <p:cNvPr id="4" name="Rectangle 3">
            <a:extLst>
              <a:ext uri="{FF2B5EF4-FFF2-40B4-BE49-F238E27FC236}">
                <a16:creationId xmlns:a16="http://schemas.microsoft.com/office/drawing/2014/main" xmlns="" id="{CBBA0670-F50E-406E-AFCB-8C8FF38E0A76}"/>
              </a:ext>
            </a:extLst>
          </p:cNvPr>
          <p:cNvSpPr/>
          <p:nvPr/>
        </p:nvSpPr>
        <p:spPr>
          <a:xfrm>
            <a:off x="457200" y="1929784"/>
            <a:ext cx="8013700" cy="403264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GB" sz="1600" dirty="0">
                <a:latin typeface="+mj-lt"/>
                <a:ea typeface="Calibri" panose="020F0502020204030204" pitchFamily="34" charset="0"/>
                <a:cs typeface="Times New Roman" panose="02020603050405020304" pitchFamily="18" charset="0"/>
              </a:rPr>
              <a:t>Social Mobility refers to the movement of individuals from one position in society to another. A key distinction is between absolute and relative social mobility (the former defined as the percentage of people who have higher incomes than their parents and the latter defined as how likely children are to move from their </a:t>
            </a:r>
            <a:r>
              <a:rPr lang="en-GB" sz="1600" dirty="0">
                <a:latin typeface="+mj-lt"/>
              </a:rPr>
              <a:t>parents' place in the social hierarchy).</a:t>
            </a:r>
          </a:p>
          <a:p>
            <a:pPr marL="342900" marR="0" lvl="0" indent="-342900">
              <a:lnSpc>
                <a:spcPct val="107000"/>
              </a:lnSpc>
              <a:spcBef>
                <a:spcPts val="0"/>
              </a:spcBef>
              <a:spcAft>
                <a:spcPts val="0"/>
              </a:spcAft>
              <a:buFont typeface="Symbol" panose="05050102010706020507" pitchFamily="18" charset="2"/>
              <a:buChar char=""/>
            </a:pPr>
            <a:endParaRPr lang="en-GB" sz="16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1600" dirty="0">
                <a:latin typeface="+mj-lt"/>
              </a:rPr>
              <a:t>The professions have historically offered important opportunities for individual and collective mobility projects and a post-WW2 rise in absolute social mobility is associated with a growing economy and expansion of professional jobs, creating ‘more room at the top.’ </a:t>
            </a:r>
          </a:p>
          <a:p>
            <a:pPr marL="342900" marR="0" lvl="0" indent="-342900">
              <a:lnSpc>
                <a:spcPct val="107000"/>
              </a:lnSpc>
              <a:spcBef>
                <a:spcPts val="0"/>
              </a:spcBef>
              <a:spcAft>
                <a:spcPts val="0"/>
              </a:spcAft>
              <a:buFont typeface="Symbol" panose="05050102010706020507" pitchFamily="18" charset="2"/>
              <a:buChar char=""/>
            </a:pPr>
            <a:endParaRPr lang="en-GB" sz="1600" dirty="0">
              <a:latin typeface="+mj-lt"/>
            </a:endParaRPr>
          </a:p>
          <a:p>
            <a:pPr marL="342900" marR="0" lvl="0" indent="-342900">
              <a:lnSpc>
                <a:spcPct val="107000"/>
              </a:lnSpc>
              <a:spcBef>
                <a:spcPts val="0"/>
              </a:spcBef>
              <a:spcAft>
                <a:spcPts val="0"/>
              </a:spcAft>
              <a:buFont typeface="Symbol" panose="05050102010706020507" pitchFamily="18" charset="2"/>
              <a:buChar char=""/>
            </a:pPr>
            <a:r>
              <a:rPr lang="en-GB" sz="1600" dirty="0">
                <a:latin typeface="+mj-lt"/>
              </a:rPr>
              <a:t>Research shows though that over the past thirty years, the demographic profile of those occupying ‘top jobs’ has become less, not more, socially  representative.  </a:t>
            </a:r>
          </a:p>
          <a:p>
            <a:pPr marL="342900" marR="0" lvl="0" indent="-342900">
              <a:lnSpc>
                <a:spcPct val="107000"/>
              </a:lnSpc>
              <a:spcBef>
                <a:spcPts val="0"/>
              </a:spcBef>
              <a:spcAft>
                <a:spcPts val="0"/>
              </a:spcAft>
              <a:buFont typeface="Symbol" panose="05050102010706020507" pitchFamily="18" charset="2"/>
              <a:buChar char=""/>
            </a:pPr>
            <a:endParaRPr lang="en-GB" sz="1600" dirty="0">
              <a:latin typeface="+mj-lt"/>
            </a:endParaRPr>
          </a:p>
          <a:p>
            <a:pPr marL="342900" marR="0" lvl="0" indent="-342900">
              <a:lnSpc>
                <a:spcPct val="107000"/>
              </a:lnSpc>
              <a:spcBef>
                <a:spcPts val="0"/>
              </a:spcBef>
              <a:spcAft>
                <a:spcPts val="0"/>
              </a:spcAft>
              <a:buFont typeface="Symbol" panose="05050102010706020507" pitchFamily="18" charset="2"/>
              <a:buChar char=""/>
            </a:pPr>
            <a:endParaRPr lang="en-GB" sz="1600" dirty="0">
              <a:latin typeface="+mj-lt"/>
            </a:endParaRPr>
          </a:p>
        </p:txBody>
      </p:sp>
    </p:spTree>
    <p:extLst>
      <p:ext uri="{BB962C8B-B14F-4D97-AF65-F5344CB8AC3E}">
        <p14:creationId xmlns:p14="http://schemas.microsoft.com/office/powerpoint/2010/main" val="2571248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BE11773-2ADF-4189-8DE9-E2B128E9B61B}"/>
              </a:ext>
            </a:extLst>
          </p:cNvPr>
          <p:cNvSpPr>
            <a:spLocks noGrp="1"/>
          </p:cNvSpPr>
          <p:nvPr>
            <p:ph type="sldNum" sz="quarter" idx="12"/>
          </p:nvPr>
        </p:nvSpPr>
        <p:spPr/>
        <p:txBody>
          <a:bodyPr/>
          <a:lstStyle/>
          <a:p>
            <a:r>
              <a:rPr lang="en-GB" dirty="0"/>
              <a:t>Slide </a:t>
            </a:r>
            <a:fld id="{6B49BB3D-90E4-C946-BCF9-8FBC622A1A06}" type="slidenum">
              <a:rPr lang="en-GB" smtClean="0"/>
              <a:pPr/>
              <a:t>3</a:t>
            </a:fld>
            <a:endParaRPr lang="en-GB" dirty="0"/>
          </a:p>
        </p:txBody>
      </p:sp>
      <p:sp>
        <p:nvSpPr>
          <p:cNvPr id="5" name="Rectangle 4">
            <a:extLst>
              <a:ext uri="{FF2B5EF4-FFF2-40B4-BE49-F238E27FC236}">
                <a16:creationId xmlns:a16="http://schemas.microsoft.com/office/drawing/2014/main" xmlns="" id="{294F8733-486E-405C-8412-FEC050E7DAE1}"/>
              </a:ext>
            </a:extLst>
          </p:cNvPr>
          <p:cNvSpPr/>
          <p:nvPr/>
        </p:nvSpPr>
        <p:spPr>
          <a:xfrm>
            <a:off x="4648200" y="2430946"/>
            <a:ext cx="4038600" cy="375552"/>
          </a:xfrm>
          <a:prstGeom prst="rect">
            <a:avLst/>
          </a:prstGeom>
        </p:spPr>
        <p:txBody>
          <a:bodyPr wrap="square">
            <a:spAutoFit/>
          </a:bodyPr>
          <a:lstStyle/>
          <a:p>
            <a:pPr marR="0" lvl="0" algn="just">
              <a:lnSpc>
                <a:spcPct val="107000"/>
              </a:lnSpc>
              <a:spcBef>
                <a:spcPts val="0"/>
              </a:spcBef>
              <a:spcAft>
                <a:spcPts val="0"/>
              </a:spcAft>
            </a:pPr>
            <a:r>
              <a:rPr lang="en-GB" dirty="0"/>
              <a:t> </a:t>
            </a:r>
            <a:endParaRPr lang="en-US" dirty="0"/>
          </a:p>
        </p:txBody>
      </p:sp>
      <p:pic>
        <p:nvPicPr>
          <p:cNvPr id="6" name="Picture 5">
            <a:extLst>
              <a:ext uri="{FF2B5EF4-FFF2-40B4-BE49-F238E27FC236}">
                <a16:creationId xmlns:a16="http://schemas.microsoft.com/office/drawing/2014/main" xmlns="" id="{DFEA7A60-85CB-44AB-AC2B-5C95DEF81361}"/>
              </a:ext>
            </a:extLst>
          </p:cNvPr>
          <p:cNvPicPr>
            <a:picLocks noChangeAspect="1"/>
          </p:cNvPicPr>
          <p:nvPr/>
        </p:nvPicPr>
        <p:blipFill rotWithShape="1">
          <a:blip r:embed="rId3"/>
          <a:srcRect l="33471" t="11396" r="34584" b="10826"/>
          <a:stretch/>
        </p:blipFill>
        <p:spPr>
          <a:xfrm>
            <a:off x="312893" y="227496"/>
            <a:ext cx="2921000" cy="4000500"/>
          </a:xfrm>
          <a:prstGeom prst="rect">
            <a:avLst/>
          </a:prstGeom>
        </p:spPr>
      </p:pic>
      <p:pic>
        <p:nvPicPr>
          <p:cNvPr id="4" name="Picture 3">
            <a:extLst>
              <a:ext uri="{FF2B5EF4-FFF2-40B4-BE49-F238E27FC236}">
                <a16:creationId xmlns:a16="http://schemas.microsoft.com/office/drawing/2014/main" xmlns="" id="{59A7654B-2A13-4A7D-A055-79E692F3B4F8}"/>
              </a:ext>
            </a:extLst>
          </p:cNvPr>
          <p:cNvPicPr>
            <a:picLocks noChangeAspect="1"/>
          </p:cNvPicPr>
          <p:nvPr/>
        </p:nvPicPr>
        <p:blipFill rotWithShape="1">
          <a:blip r:embed="rId4"/>
          <a:srcRect l="34306" t="10843" r="34861" b="10886"/>
          <a:stretch/>
        </p:blipFill>
        <p:spPr>
          <a:xfrm>
            <a:off x="1409700" y="3429000"/>
            <a:ext cx="2098985" cy="2997200"/>
          </a:xfrm>
          <a:prstGeom prst="rect">
            <a:avLst/>
          </a:prstGeom>
        </p:spPr>
      </p:pic>
      <p:sp>
        <p:nvSpPr>
          <p:cNvPr id="8" name="Rectangle 7">
            <a:extLst>
              <a:ext uri="{FF2B5EF4-FFF2-40B4-BE49-F238E27FC236}">
                <a16:creationId xmlns:a16="http://schemas.microsoft.com/office/drawing/2014/main" xmlns="" id="{AAA14C4A-B7A7-4448-AF0C-51B300F8C2C6}"/>
              </a:ext>
            </a:extLst>
          </p:cNvPr>
          <p:cNvSpPr/>
          <p:nvPr/>
        </p:nvSpPr>
        <p:spPr>
          <a:xfrm>
            <a:off x="4060517" y="3429000"/>
            <a:ext cx="4346883" cy="3042821"/>
          </a:xfrm>
          <a:prstGeom prst="rect">
            <a:avLst/>
          </a:prstGeom>
        </p:spPr>
        <p:txBody>
          <a:bodyPr wrap="square">
            <a:spAutoFit/>
          </a:bodyPr>
          <a:lstStyle/>
          <a:p>
            <a:pPr marR="0" lvl="0">
              <a:lnSpc>
                <a:spcPct val="107000"/>
              </a:lnSpc>
              <a:spcBef>
                <a:spcPts val="0"/>
              </a:spcBef>
              <a:spcAft>
                <a:spcPts val="0"/>
              </a:spcAft>
            </a:pPr>
            <a:r>
              <a:rPr lang="en-GB" dirty="0"/>
              <a:t>The Cabinet Office Panel for Fair Access to the Professions found that across the professions as a whole, the typical professional grew up in a family with an income well above the average family’s: today’s younger professionals (born in 1970) typically grew up in a family with an income 27% above that of the average family, compared with 17% for today’s older professionals (born in 1958).</a:t>
            </a:r>
          </a:p>
        </p:txBody>
      </p:sp>
    </p:spTree>
    <p:extLst>
      <p:ext uri="{BB962C8B-B14F-4D97-AF65-F5344CB8AC3E}">
        <p14:creationId xmlns:p14="http://schemas.microsoft.com/office/powerpoint/2010/main" val="1827227608"/>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1B1240A-23D2-4F53-89B2-A9F9E85852A3}"/>
              </a:ext>
            </a:extLst>
          </p:cNvPr>
          <p:cNvSpPr>
            <a:spLocks noGrp="1"/>
          </p:cNvSpPr>
          <p:nvPr>
            <p:ph type="sldNum" sz="quarter" idx="12"/>
          </p:nvPr>
        </p:nvSpPr>
        <p:spPr/>
        <p:txBody>
          <a:bodyPr/>
          <a:lstStyle/>
          <a:p>
            <a:r>
              <a:rPr lang="en-GB" dirty="0"/>
              <a:t>Slide </a:t>
            </a:r>
            <a:fld id="{6B49BB3D-90E4-C946-BCF9-8FBC622A1A06}" type="slidenum">
              <a:rPr lang="en-GB" smtClean="0"/>
              <a:pPr/>
              <a:t>4</a:t>
            </a:fld>
            <a:endParaRPr lang="en-GB" dirty="0"/>
          </a:p>
        </p:txBody>
      </p:sp>
      <p:pic>
        <p:nvPicPr>
          <p:cNvPr id="4" name="Picture 3">
            <a:extLst>
              <a:ext uri="{FF2B5EF4-FFF2-40B4-BE49-F238E27FC236}">
                <a16:creationId xmlns:a16="http://schemas.microsoft.com/office/drawing/2014/main" xmlns="" id="{80078F56-7CDF-4E36-9D00-DC2AC298878A}"/>
              </a:ext>
            </a:extLst>
          </p:cNvPr>
          <p:cNvPicPr>
            <a:picLocks noChangeAspect="1"/>
          </p:cNvPicPr>
          <p:nvPr/>
        </p:nvPicPr>
        <p:blipFill rotWithShape="1">
          <a:blip r:embed="rId3"/>
          <a:srcRect l="28750" t="10349" r="43333" b="11133"/>
          <a:stretch/>
        </p:blipFill>
        <p:spPr>
          <a:xfrm>
            <a:off x="4660900" y="72600"/>
            <a:ext cx="4242151" cy="6466785"/>
          </a:xfrm>
          <a:prstGeom prst="rect">
            <a:avLst/>
          </a:prstGeom>
        </p:spPr>
      </p:pic>
      <p:pic>
        <p:nvPicPr>
          <p:cNvPr id="5" name="Picture 4">
            <a:extLst>
              <a:ext uri="{FF2B5EF4-FFF2-40B4-BE49-F238E27FC236}">
                <a16:creationId xmlns:a16="http://schemas.microsoft.com/office/drawing/2014/main" xmlns="" id="{2ED7179F-76FE-4DC9-BEA1-1621F0F70710}"/>
              </a:ext>
            </a:extLst>
          </p:cNvPr>
          <p:cNvPicPr>
            <a:picLocks noChangeAspect="1"/>
          </p:cNvPicPr>
          <p:nvPr/>
        </p:nvPicPr>
        <p:blipFill rotWithShape="1">
          <a:blip r:embed="rId4"/>
          <a:srcRect l="27504" t="19699" r="41524" b="33881"/>
          <a:stretch/>
        </p:blipFill>
        <p:spPr>
          <a:xfrm>
            <a:off x="152049" y="2330448"/>
            <a:ext cx="4242090" cy="3576293"/>
          </a:xfrm>
          <a:prstGeom prst="rect">
            <a:avLst/>
          </a:prstGeom>
        </p:spPr>
      </p:pic>
      <p:pic>
        <p:nvPicPr>
          <p:cNvPr id="8" name="Picture 7">
            <a:extLst>
              <a:ext uri="{FF2B5EF4-FFF2-40B4-BE49-F238E27FC236}">
                <a16:creationId xmlns:a16="http://schemas.microsoft.com/office/drawing/2014/main" xmlns="" id="{9ECB7F53-E933-4444-92E3-8A7365FCD793}"/>
              </a:ext>
            </a:extLst>
          </p:cNvPr>
          <p:cNvPicPr>
            <a:picLocks noChangeAspect="1"/>
          </p:cNvPicPr>
          <p:nvPr/>
        </p:nvPicPr>
        <p:blipFill>
          <a:blip r:embed="rId5"/>
          <a:stretch>
            <a:fillRect/>
          </a:stretch>
        </p:blipFill>
        <p:spPr>
          <a:xfrm>
            <a:off x="606066" y="854892"/>
            <a:ext cx="2213334" cy="1475556"/>
          </a:xfrm>
          <a:prstGeom prst="rect">
            <a:avLst/>
          </a:prstGeom>
        </p:spPr>
      </p:pic>
    </p:spTree>
    <p:extLst>
      <p:ext uri="{BB962C8B-B14F-4D97-AF65-F5344CB8AC3E}">
        <p14:creationId xmlns:p14="http://schemas.microsoft.com/office/powerpoint/2010/main" val="202610337"/>
      </p:ext>
    </p:extLst>
  </p:cSld>
  <p:clrMapOvr>
    <a:masterClrMapping/>
  </p:clrMapOvr>
  <p:transition spd="slow">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691AE-3CA6-4327-8EB0-4EF7A68AC91D}"/>
              </a:ext>
            </a:extLst>
          </p:cNvPr>
          <p:cNvSpPr>
            <a:spLocks noGrp="1"/>
          </p:cNvSpPr>
          <p:nvPr>
            <p:ph type="title"/>
          </p:nvPr>
        </p:nvSpPr>
        <p:spPr/>
        <p:txBody>
          <a:bodyPr/>
          <a:lstStyle/>
          <a:p>
            <a:r>
              <a:rPr lang="en-GB" dirty="0"/>
              <a:t>Unintended consequences</a:t>
            </a:r>
          </a:p>
        </p:txBody>
      </p:sp>
      <p:sp>
        <p:nvSpPr>
          <p:cNvPr id="3" name="Slide Number Placeholder 2">
            <a:extLst>
              <a:ext uri="{FF2B5EF4-FFF2-40B4-BE49-F238E27FC236}">
                <a16:creationId xmlns:a16="http://schemas.microsoft.com/office/drawing/2014/main" xmlns="" id="{EB059D1F-9AF2-48FA-86A3-CCB68FD23701}"/>
              </a:ext>
            </a:extLst>
          </p:cNvPr>
          <p:cNvSpPr>
            <a:spLocks noGrp="1"/>
          </p:cNvSpPr>
          <p:nvPr>
            <p:ph type="sldNum" sz="quarter" idx="12"/>
          </p:nvPr>
        </p:nvSpPr>
        <p:spPr/>
        <p:txBody>
          <a:bodyPr/>
          <a:lstStyle/>
          <a:p>
            <a:r>
              <a:rPr lang="en-GB"/>
              <a:t>Slide </a:t>
            </a:r>
            <a:fld id="{6B49BB3D-90E4-C946-BCF9-8FBC622A1A06}" type="slidenum">
              <a:rPr lang="en-GB" smtClean="0"/>
              <a:pPr/>
              <a:t>5</a:t>
            </a:fld>
            <a:endParaRPr lang="en-GB" dirty="0"/>
          </a:p>
        </p:txBody>
      </p:sp>
      <p:sp>
        <p:nvSpPr>
          <p:cNvPr id="4" name="Rectangle 3">
            <a:extLst>
              <a:ext uri="{FF2B5EF4-FFF2-40B4-BE49-F238E27FC236}">
                <a16:creationId xmlns:a16="http://schemas.microsoft.com/office/drawing/2014/main" xmlns="" id="{5DCD6936-BA4D-4614-B2B5-B454E9DF252D}"/>
              </a:ext>
            </a:extLst>
          </p:cNvPr>
          <p:cNvSpPr/>
          <p:nvPr/>
        </p:nvSpPr>
        <p:spPr>
          <a:xfrm>
            <a:off x="4222376" y="4613265"/>
            <a:ext cx="4572000" cy="1477328"/>
          </a:xfrm>
          <a:prstGeom prst="rect">
            <a:avLst/>
          </a:prstGeom>
        </p:spPr>
        <p:txBody>
          <a:bodyPr>
            <a:spAutoFit/>
          </a:bodyPr>
          <a:lstStyle/>
          <a:p>
            <a:r>
              <a:rPr lang="en-GB" dirty="0"/>
              <a:t>Studies suggest that the expansion of higher education has predominantly benefited the (not so bright) children of the middle-classes (see for example : </a:t>
            </a:r>
            <a:r>
              <a:rPr lang="en-GB" dirty="0" err="1"/>
              <a:t>Marginson</a:t>
            </a:r>
            <a:r>
              <a:rPr lang="en-GB" dirty="0"/>
              <a:t>, 2016; Shiner and </a:t>
            </a:r>
            <a:r>
              <a:rPr lang="en-GB" dirty="0" err="1"/>
              <a:t>Noden</a:t>
            </a:r>
            <a:r>
              <a:rPr lang="en-GB" dirty="0"/>
              <a:t>, 2014). </a:t>
            </a:r>
          </a:p>
        </p:txBody>
      </p:sp>
      <p:pic>
        <p:nvPicPr>
          <p:cNvPr id="5" name="Picture 4">
            <a:extLst>
              <a:ext uri="{FF2B5EF4-FFF2-40B4-BE49-F238E27FC236}">
                <a16:creationId xmlns:a16="http://schemas.microsoft.com/office/drawing/2014/main" xmlns="" id="{A827E8CB-FE6A-4ED4-ABC3-CA206C8A3C64}"/>
              </a:ext>
            </a:extLst>
          </p:cNvPr>
          <p:cNvPicPr>
            <a:picLocks noChangeAspect="1"/>
          </p:cNvPicPr>
          <p:nvPr/>
        </p:nvPicPr>
        <p:blipFill rotWithShape="1">
          <a:blip r:embed="rId3"/>
          <a:srcRect l="23970" t="6339" r="42060" b="7387"/>
          <a:stretch/>
        </p:blipFill>
        <p:spPr>
          <a:xfrm>
            <a:off x="591670" y="1653063"/>
            <a:ext cx="3106271" cy="4437530"/>
          </a:xfrm>
          <a:prstGeom prst="rect">
            <a:avLst/>
          </a:prstGeom>
        </p:spPr>
      </p:pic>
    </p:spTree>
    <p:extLst>
      <p:ext uri="{BB962C8B-B14F-4D97-AF65-F5344CB8AC3E}">
        <p14:creationId xmlns:p14="http://schemas.microsoft.com/office/powerpoint/2010/main" val="2011679377"/>
      </p:ext>
    </p:extLst>
  </p:cSld>
  <p:clrMapOvr>
    <a:masterClrMapping/>
  </p:clrMapOvr>
  <p:transition spd="slow">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E763DC-B09B-4342-BC0F-548844AE8470}"/>
              </a:ext>
            </a:extLst>
          </p:cNvPr>
          <p:cNvSpPr>
            <a:spLocks noGrp="1"/>
          </p:cNvSpPr>
          <p:nvPr>
            <p:ph type="title"/>
          </p:nvPr>
        </p:nvSpPr>
        <p:spPr/>
        <p:txBody>
          <a:bodyPr/>
          <a:lstStyle/>
          <a:p>
            <a:r>
              <a:rPr lang="en-GB" dirty="0"/>
              <a:t>Access to ‘Top Jobs’</a:t>
            </a:r>
          </a:p>
        </p:txBody>
      </p:sp>
      <p:sp>
        <p:nvSpPr>
          <p:cNvPr id="3" name="Slide Number Placeholder 2">
            <a:extLst>
              <a:ext uri="{FF2B5EF4-FFF2-40B4-BE49-F238E27FC236}">
                <a16:creationId xmlns:a16="http://schemas.microsoft.com/office/drawing/2014/main" xmlns="" id="{6ECA708C-7EDF-4906-8230-76E81CFC459B}"/>
              </a:ext>
            </a:extLst>
          </p:cNvPr>
          <p:cNvSpPr>
            <a:spLocks noGrp="1"/>
          </p:cNvSpPr>
          <p:nvPr>
            <p:ph type="sldNum" sz="quarter" idx="12"/>
          </p:nvPr>
        </p:nvSpPr>
        <p:spPr/>
        <p:txBody>
          <a:bodyPr/>
          <a:lstStyle/>
          <a:p>
            <a:r>
              <a:rPr lang="en-GB"/>
              <a:t>Slide </a:t>
            </a:r>
            <a:fld id="{6B49BB3D-90E4-C946-BCF9-8FBC622A1A06}" type="slidenum">
              <a:rPr lang="en-GB" smtClean="0"/>
              <a:pPr/>
              <a:t>6</a:t>
            </a:fld>
            <a:endParaRPr lang="en-GB" dirty="0"/>
          </a:p>
        </p:txBody>
      </p:sp>
      <p:pic>
        <p:nvPicPr>
          <p:cNvPr id="4" name="Picture 3">
            <a:extLst>
              <a:ext uri="{FF2B5EF4-FFF2-40B4-BE49-F238E27FC236}">
                <a16:creationId xmlns:a16="http://schemas.microsoft.com/office/drawing/2014/main" xmlns="" id="{17E1ACD6-673A-4160-ACA5-CACCFCA933D2}"/>
              </a:ext>
            </a:extLst>
          </p:cNvPr>
          <p:cNvPicPr>
            <a:picLocks noChangeAspect="1"/>
          </p:cNvPicPr>
          <p:nvPr/>
        </p:nvPicPr>
        <p:blipFill rotWithShape="1">
          <a:blip r:embed="rId3"/>
          <a:srcRect l="30666" t="39528" r="30179" b="20283"/>
          <a:stretch/>
        </p:blipFill>
        <p:spPr>
          <a:xfrm>
            <a:off x="899999" y="1478765"/>
            <a:ext cx="7786801" cy="4495934"/>
          </a:xfrm>
          <a:prstGeom prst="rect">
            <a:avLst/>
          </a:prstGeom>
        </p:spPr>
      </p:pic>
      <p:sp>
        <p:nvSpPr>
          <p:cNvPr id="5" name="Rectangle 4">
            <a:extLst>
              <a:ext uri="{FF2B5EF4-FFF2-40B4-BE49-F238E27FC236}">
                <a16:creationId xmlns:a16="http://schemas.microsoft.com/office/drawing/2014/main" xmlns="" id="{D493BF08-6668-42B9-9B69-3D2729FEBAC4}"/>
              </a:ext>
            </a:extLst>
          </p:cNvPr>
          <p:cNvSpPr/>
          <p:nvPr/>
        </p:nvSpPr>
        <p:spPr>
          <a:xfrm>
            <a:off x="3352800" y="6100638"/>
            <a:ext cx="5550251" cy="461665"/>
          </a:xfrm>
          <a:prstGeom prst="rect">
            <a:avLst/>
          </a:prstGeom>
        </p:spPr>
        <p:txBody>
          <a:bodyPr wrap="square">
            <a:spAutoFit/>
          </a:bodyPr>
          <a:lstStyle/>
          <a:p>
            <a:r>
              <a:rPr lang="en-US" sz="1200" dirty="0"/>
              <a:t>https://www.suttontrust.com/wp-content/uploads/2014/01/pathwaystobankingreport-24-jan-2014.pdf</a:t>
            </a:r>
          </a:p>
        </p:txBody>
      </p:sp>
    </p:spTree>
    <p:extLst>
      <p:ext uri="{BB962C8B-B14F-4D97-AF65-F5344CB8AC3E}">
        <p14:creationId xmlns:p14="http://schemas.microsoft.com/office/powerpoint/2010/main" val="673406070"/>
      </p:ext>
    </p:extLst>
  </p:cSld>
  <p:clrMapOvr>
    <a:masterClrMapping/>
  </p:clrMapOvr>
  <p:transition spd="slow">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C580F5-117A-4A91-8524-18881AA31119}"/>
              </a:ext>
            </a:extLst>
          </p:cNvPr>
          <p:cNvSpPr>
            <a:spLocks noGrp="1"/>
          </p:cNvSpPr>
          <p:nvPr>
            <p:ph type="title"/>
          </p:nvPr>
        </p:nvSpPr>
        <p:spPr/>
        <p:txBody>
          <a:bodyPr/>
          <a:lstStyle/>
          <a:p>
            <a:r>
              <a:rPr lang="en-GB" dirty="0"/>
              <a:t>Higher Education</a:t>
            </a:r>
          </a:p>
        </p:txBody>
      </p:sp>
      <p:sp>
        <p:nvSpPr>
          <p:cNvPr id="3" name="Slide Number Placeholder 2">
            <a:extLst>
              <a:ext uri="{FF2B5EF4-FFF2-40B4-BE49-F238E27FC236}">
                <a16:creationId xmlns:a16="http://schemas.microsoft.com/office/drawing/2014/main" xmlns="" id="{DAD4DD9F-98EC-4547-8096-EF86969BE049}"/>
              </a:ext>
            </a:extLst>
          </p:cNvPr>
          <p:cNvSpPr>
            <a:spLocks noGrp="1"/>
          </p:cNvSpPr>
          <p:nvPr>
            <p:ph type="sldNum" sz="quarter" idx="12"/>
          </p:nvPr>
        </p:nvSpPr>
        <p:spPr/>
        <p:txBody>
          <a:bodyPr/>
          <a:lstStyle/>
          <a:p>
            <a:r>
              <a:rPr lang="en-GB" dirty="0"/>
              <a:t>Slide </a:t>
            </a:r>
            <a:fld id="{6B49BB3D-90E4-C946-BCF9-8FBC622A1A06}" type="slidenum">
              <a:rPr lang="en-GB" smtClean="0"/>
              <a:pPr/>
              <a:t>7</a:t>
            </a:fld>
            <a:endParaRPr lang="en-GB" dirty="0"/>
          </a:p>
        </p:txBody>
      </p:sp>
      <p:graphicFrame>
        <p:nvGraphicFramePr>
          <p:cNvPr id="5" name="Table 4">
            <a:extLst>
              <a:ext uri="{FF2B5EF4-FFF2-40B4-BE49-F238E27FC236}">
                <a16:creationId xmlns:a16="http://schemas.microsoft.com/office/drawing/2014/main" xmlns="" id="{C1878B09-5E84-4818-817D-9E82CFC6FA5A}"/>
              </a:ext>
            </a:extLst>
          </p:cNvPr>
          <p:cNvGraphicFramePr>
            <a:graphicFrameLocks noGrp="1"/>
          </p:cNvGraphicFramePr>
          <p:nvPr>
            <p:extLst>
              <p:ext uri="{D42A27DB-BD31-4B8C-83A1-F6EECF244321}">
                <p14:modId xmlns:p14="http://schemas.microsoft.com/office/powerpoint/2010/main" val="3614316760"/>
              </p:ext>
            </p:extLst>
          </p:nvPr>
        </p:nvGraphicFramePr>
        <p:xfrm>
          <a:off x="546100" y="1706144"/>
          <a:ext cx="8140700" cy="4479922"/>
        </p:xfrm>
        <a:graphic>
          <a:graphicData uri="http://schemas.openxmlformats.org/drawingml/2006/table">
            <a:tbl>
              <a:tblPr>
                <a:tableStyleId>{85BE263C-DBD7-4A20-BB59-AAB30ACAA65A}</a:tableStyleId>
              </a:tblPr>
              <a:tblGrid>
                <a:gridCol w="2409647">
                  <a:extLst>
                    <a:ext uri="{9D8B030D-6E8A-4147-A177-3AD203B41FA5}">
                      <a16:colId xmlns:a16="http://schemas.microsoft.com/office/drawing/2014/main" xmlns="" val="1200442936"/>
                    </a:ext>
                  </a:extLst>
                </a:gridCol>
                <a:gridCol w="1844853">
                  <a:extLst>
                    <a:ext uri="{9D8B030D-6E8A-4147-A177-3AD203B41FA5}">
                      <a16:colId xmlns:a16="http://schemas.microsoft.com/office/drawing/2014/main" xmlns="" val="1145039878"/>
                    </a:ext>
                  </a:extLst>
                </a:gridCol>
                <a:gridCol w="1867305">
                  <a:extLst>
                    <a:ext uri="{9D8B030D-6E8A-4147-A177-3AD203B41FA5}">
                      <a16:colId xmlns:a16="http://schemas.microsoft.com/office/drawing/2014/main" xmlns="" val="324304157"/>
                    </a:ext>
                  </a:extLst>
                </a:gridCol>
                <a:gridCol w="2018895">
                  <a:extLst>
                    <a:ext uri="{9D8B030D-6E8A-4147-A177-3AD203B41FA5}">
                      <a16:colId xmlns:a16="http://schemas.microsoft.com/office/drawing/2014/main" xmlns="" val="3394056515"/>
                    </a:ext>
                  </a:extLst>
                </a:gridCol>
              </a:tblGrid>
              <a:tr h="708656">
                <a:tc>
                  <a:txBody>
                    <a:bodyPr/>
                    <a:lstStyle/>
                    <a:p>
                      <a:pPr>
                        <a:lnSpc>
                          <a:spcPct val="100000"/>
                        </a:lnSpc>
                        <a:spcAft>
                          <a:spcPts val="0"/>
                        </a:spcAft>
                      </a:pPr>
                      <a:r>
                        <a:rPr lang="en-US" sz="1000" b="1" dirty="0">
                          <a:effectLst/>
                          <a:latin typeface="+mj-lt"/>
                        </a:rPr>
                        <a:t>Institution</a:t>
                      </a:r>
                      <a:endParaRPr lang="en-GB" sz="1000" b="1"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b="1" dirty="0">
                          <a:effectLst/>
                          <a:latin typeface="+mj-lt"/>
                        </a:rPr>
                        <a:t>Total full-time first degree entrants</a:t>
                      </a:r>
                      <a:endParaRPr lang="en-GB" sz="1000" b="1"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b="1" dirty="0">
                          <a:effectLst/>
                          <a:latin typeface="+mj-lt"/>
                        </a:rPr>
                        <a:t>Number from manual occupational back- grounds</a:t>
                      </a:r>
                      <a:endParaRPr lang="en-GB" sz="1000" b="1"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b="1" dirty="0">
                          <a:effectLst/>
                          <a:latin typeface="+mj-lt"/>
                        </a:rPr>
                        <a:t>% from manual occupational back- grounds*</a:t>
                      </a:r>
                      <a:endParaRPr lang="en-GB" sz="1000" b="1" dirty="0">
                        <a:effectLst/>
                        <a:latin typeface="+mj-lt"/>
                        <a:ea typeface="Times New Roman" panose="02020603050405020304" pitchFamily="18" charset="0"/>
                      </a:endParaRPr>
                    </a:p>
                  </a:txBody>
                  <a:tcPr marL="34534" marR="34534" marT="0" marB="0"/>
                </a:tc>
                <a:extLst>
                  <a:ext uri="{0D108BD9-81ED-4DB2-BD59-A6C34878D82A}">
                    <a16:rowId xmlns:a16="http://schemas.microsoft.com/office/drawing/2014/main" xmlns="" val="560585096"/>
                  </a:ext>
                </a:extLst>
              </a:tr>
              <a:tr h="340290">
                <a:tc>
                  <a:txBody>
                    <a:bodyPr/>
                    <a:lstStyle/>
                    <a:p>
                      <a:pPr>
                        <a:lnSpc>
                          <a:spcPct val="100000"/>
                        </a:lnSpc>
                        <a:spcAft>
                          <a:spcPts val="0"/>
                        </a:spcAft>
                      </a:pPr>
                      <a:r>
                        <a:rPr lang="en-US" sz="1000" dirty="0">
                          <a:effectLst/>
                          <a:latin typeface="+mj-lt"/>
                        </a:rPr>
                        <a:t>The University of Oxford</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2,875</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275</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11.5</a:t>
                      </a:r>
                      <a:endParaRPr lang="en-GB" sz="1000" dirty="0">
                        <a:effectLst/>
                        <a:latin typeface="+mj-lt"/>
                        <a:ea typeface="Times New Roman" panose="02020603050405020304" pitchFamily="18" charset="0"/>
                      </a:endParaRPr>
                    </a:p>
                  </a:txBody>
                  <a:tcPr marL="34534" marR="34534" marT="0" marB="0"/>
                </a:tc>
                <a:extLst>
                  <a:ext uri="{0D108BD9-81ED-4DB2-BD59-A6C34878D82A}">
                    <a16:rowId xmlns:a16="http://schemas.microsoft.com/office/drawing/2014/main" xmlns="" val="15627980"/>
                  </a:ext>
                </a:extLst>
              </a:tr>
              <a:tr h="340290">
                <a:tc>
                  <a:txBody>
                    <a:bodyPr/>
                    <a:lstStyle/>
                    <a:p>
                      <a:pPr>
                        <a:lnSpc>
                          <a:spcPct val="100000"/>
                        </a:lnSpc>
                        <a:spcAft>
                          <a:spcPts val="0"/>
                        </a:spcAft>
                      </a:pPr>
                      <a:r>
                        <a:rPr lang="en-US" sz="1000" dirty="0">
                          <a:effectLst/>
                          <a:latin typeface="+mj-lt"/>
                        </a:rPr>
                        <a:t>The University of Cambridge</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2,930</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315</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12.6</a:t>
                      </a:r>
                      <a:endParaRPr lang="en-GB" sz="1000" dirty="0">
                        <a:effectLst/>
                        <a:latin typeface="+mj-lt"/>
                        <a:ea typeface="Times New Roman" panose="02020603050405020304" pitchFamily="18" charset="0"/>
                      </a:endParaRPr>
                    </a:p>
                  </a:txBody>
                  <a:tcPr marL="34534" marR="34534" marT="0" marB="0"/>
                </a:tc>
                <a:extLst>
                  <a:ext uri="{0D108BD9-81ED-4DB2-BD59-A6C34878D82A}">
                    <a16:rowId xmlns:a16="http://schemas.microsoft.com/office/drawing/2014/main" xmlns="" val="1978743357"/>
                  </a:ext>
                </a:extLst>
              </a:tr>
              <a:tr h="340290">
                <a:tc>
                  <a:txBody>
                    <a:bodyPr/>
                    <a:lstStyle/>
                    <a:p>
                      <a:pPr>
                        <a:lnSpc>
                          <a:spcPct val="100000"/>
                        </a:lnSpc>
                        <a:spcAft>
                          <a:spcPts val="0"/>
                        </a:spcAft>
                      </a:pPr>
                      <a:r>
                        <a:rPr lang="en-US" sz="1000" dirty="0">
                          <a:effectLst/>
                          <a:latin typeface="+mj-lt"/>
                        </a:rPr>
                        <a:t>The University of Bristol</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3,140</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375</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14.2</a:t>
                      </a:r>
                      <a:endParaRPr lang="en-GB" sz="1000" dirty="0">
                        <a:effectLst/>
                        <a:latin typeface="+mj-lt"/>
                        <a:ea typeface="Times New Roman" panose="02020603050405020304" pitchFamily="18" charset="0"/>
                      </a:endParaRPr>
                    </a:p>
                  </a:txBody>
                  <a:tcPr marL="34534" marR="34534" marT="0" marB="0"/>
                </a:tc>
                <a:extLst>
                  <a:ext uri="{0D108BD9-81ED-4DB2-BD59-A6C34878D82A}">
                    <a16:rowId xmlns:a16="http://schemas.microsoft.com/office/drawing/2014/main" xmlns="" val="1173648659"/>
                  </a:ext>
                </a:extLst>
              </a:tr>
              <a:tr h="340290">
                <a:tc>
                  <a:txBody>
                    <a:bodyPr/>
                    <a:lstStyle/>
                    <a:p>
                      <a:pPr>
                        <a:lnSpc>
                          <a:spcPct val="100000"/>
                        </a:lnSpc>
                        <a:spcAft>
                          <a:spcPts val="0"/>
                        </a:spcAft>
                      </a:pPr>
                      <a:r>
                        <a:rPr lang="en-US" sz="1000" dirty="0">
                          <a:effectLst/>
                          <a:latin typeface="+mj-lt"/>
                        </a:rPr>
                        <a:t>University of Durham</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3,195</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445</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16.8</a:t>
                      </a:r>
                      <a:endParaRPr lang="en-GB" sz="1000" dirty="0">
                        <a:effectLst/>
                        <a:latin typeface="+mj-lt"/>
                        <a:ea typeface="Times New Roman" panose="02020603050405020304" pitchFamily="18" charset="0"/>
                      </a:endParaRPr>
                    </a:p>
                  </a:txBody>
                  <a:tcPr marL="34534" marR="34534" marT="0" marB="0"/>
                </a:tc>
                <a:extLst>
                  <a:ext uri="{0D108BD9-81ED-4DB2-BD59-A6C34878D82A}">
                    <a16:rowId xmlns:a16="http://schemas.microsoft.com/office/drawing/2014/main" xmlns="" val="502746349"/>
                  </a:ext>
                </a:extLst>
              </a:tr>
              <a:tr h="340290">
                <a:tc>
                  <a:txBody>
                    <a:bodyPr/>
                    <a:lstStyle/>
                    <a:p>
                      <a:pPr>
                        <a:lnSpc>
                          <a:spcPct val="100000"/>
                        </a:lnSpc>
                        <a:spcAft>
                          <a:spcPts val="0"/>
                        </a:spcAft>
                      </a:pPr>
                      <a:r>
                        <a:rPr lang="en-US" sz="1000" dirty="0">
                          <a:effectLst/>
                          <a:latin typeface="+mj-lt"/>
                        </a:rPr>
                        <a:t>The University of Edinburgh</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3,770</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550</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18.6</a:t>
                      </a:r>
                      <a:endParaRPr lang="en-GB" sz="1000" dirty="0">
                        <a:effectLst/>
                        <a:latin typeface="+mj-lt"/>
                        <a:ea typeface="Times New Roman" panose="02020603050405020304" pitchFamily="18" charset="0"/>
                      </a:endParaRPr>
                    </a:p>
                  </a:txBody>
                  <a:tcPr marL="34534" marR="34534" marT="0" marB="0"/>
                </a:tc>
                <a:extLst>
                  <a:ext uri="{0D108BD9-81ED-4DB2-BD59-A6C34878D82A}">
                    <a16:rowId xmlns:a16="http://schemas.microsoft.com/office/drawing/2014/main" xmlns="" val="525933455"/>
                  </a:ext>
                </a:extLst>
              </a:tr>
              <a:tr h="524473">
                <a:tc>
                  <a:txBody>
                    <a:bodyPr/>
                    <a:lstStyle/>
                    <a:p>
                      <a:pPr>
                        <a:lnSpc>
                          <a:spcPct val="100000"/>
                        </a:lnSpc>
                        <a:spcAft>
                          <a:spcPts val="0"/>
                        </a:spcAft>
                      </a:pPr>
                      <a:r>
                        <a:rPr lang="en-US" sz="1000" dirty="0">
                          <a:effectLst/>
                          <a:latin typeface="+mj-lt"/>
                        </a:rPr>
                        <a:t>Imperial College of Science, Technology and Medicine</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1,490</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205</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18.7</a:t>
                      </a:r>
                      <a:endParaRPr lang="en-GB" sz="1000" dirty="0">
                        <a:effectLst/>
                        <a:latin typeface="+mj-lt"/>
                        <a:ea typeface="Times New Roman" panose="02020603050405020304" pitchFamily="18" charset="0"/>
                      </a:endParaRPr>
                    </a:p>
                  </a:txBody>
                  <a:tcPr marL="34534" marR="34534" marT="0" marB="0"/>
                </a:tc>
                <a:extLst>
                  <a:ext uri="{0D108BD9-81ED-4DB2-BD59-A6C34878D82A}">
                    <a16:rowId xmlns:a16="http://schemas.microsoft.com/office/drawing/2014/main" xmlns="" val="1667957457"/>
                  </a:ext>
                </a:extLst>
              </a:tr>
              <a:tr h="524473">
                <a:tc>
                  <a:txBody>
                    <a:bodyPr/>
                    <a:lstStyle/>
                    <a:p>
                      <a:pPr>
                        <a:lnSpc>
                          <a:spcPct val="100000"/>
                        </a:lnSpc>
                        <a:spcAft>
                          <a:spcPts val="0"/>
                        </a:spcAft>
                      </a:pPr>
                      <a:r>
                        <a:rPr lang="en-US" sz="1000" dirty="0">
                          <a:effectLst/>
                          <a:latin typeface="+mj-lt"/>
                        </a:rPr>
                        <a:t>London School of Economics and Political Science</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715</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115</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18.7</a:t>
                      </a:r>
                      <a:endParaRPr lang="en-GB" sz="1000" dirty="0">
                        <a:effectLst/>
                        <a:latin typeface="+mj-lt"/>
                        <a:ea typeface="Times New Roman" panose="02020603050405020304" pitchFamily="18" charset="0"/>
                      </a:endParaRPr>
                    </a:p>
                  </a:txBody>
                  <a:tcPr marL="34534" marR="34534" marT="0" marB="0"/>
                </a:tc>
                <a:extLst>
                  <a:ext uri="{0D108BD9-81ED-4DB2-BD59-A6C34878D82A}">
                    <a16:rowId xmlns:a16="http://schemas.microsoft.com/office/drawing/2014/main" xmlns="" val="2259433433"/>
                  </a:ext>
                </a:extLst>
              </a:tr>
              <a:tr h="340290">
                <a:tc>
                  <a:txBody>
                    <a:bodyPr/>
                    <a:lstStyle/>
                    <a:p>
                      <a:pPr>
                        <a:lnSpc>
                          <a:spcPct val="100000"/>
                        </a:lnSpc>
                        <a:spcAft>
                          <a:spcPts val="0"/>
                        </a:spcAft>
                      </a:pPr>
                      <a:r>
                        <a:rPr lang="en-US" sz="1000" dirty="0">
                          <a:effectLst/>
                          <a:latin typeface="+mj-lt"/>
                        </a:rPr>
                        <a:t>The University of Bath</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1,895</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290</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19.0</a:t>
                      </a:r>
                      <a:endParaRPr lang="en-GB" sz="1000" dirty="0">
                        <a:effectLst/>
                        <a:latin typeface="+mj-lt"/>
                        <a:ea typeface="Times New Roman" panose="02020603050405020304" pitchFamily="18" charset="0"/>
                      </a:endParaRPr>
                    </a:p>
                  </a:txBody>
                  <a:tcPr marL="34534" marR="34534" marT="0" marB="0"/>
                </a:tc>
                <a:extLst>
                  <a:ext uri="{0D108BD9-81ED-4DB2-BD59-A6C34878D82A}">
                    <a16:rowId xmlns:a16="http://schemas.microsoft.com/office/drawing/2014/main" xmlns="" val="2803997317"/>
                  </a:ext>
                </a:extLst>
              </a:tr>
              <a:tr h="340290">
                <a:tc>
                  <a:txBody>
                    <a:bodyPr/>
                    <a:lstStyle/>
                    <a:p>
                      <a:pPr>
                        <a:lnSpc>
                          <a:spcPct val="100000"/>
                        </a:lnSpc>
                        <a:spcAft>
                          <a:spcPts val="0"/>
                        </a:spcAft>
                      </a:pPr>
                      <a:r>
                        <a:rPr lang="en-US" sz="1000" dirty="0">
                          <a:effectLst/>
                          <a:latin typeface="+mj-lt"/>
                        </a:rPr>
                        <a:t>The University of Warwick</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2,815</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415</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19.0</a:t>
                      </a:r>
                      <a:endParaRPr lang="en-GB" sz="1000" dirty="0">
                        <a:effectLst/>
                        <a:latin typeface="+mj-lt"/>
                        <a:ea typeface="Times New Roman" panose="02020603050405020304" pitchFamily="18" charset="0"/>
                      </a:endParaRPr>
                    </a:p>
                  </a:txBody>
                  <a:tcPr marL="34534" marR="34534" marT="0" marB="0"/>
                </a:tc>
                <a:extLst>
                  <a:ext uri="{0D108BD9-81ED-4DB2-BD59-A6C34878D82A}">
                    <a16:rowId xmlns:a16="http://schemas.microsoft.com/office/drawing/2014/main" xmlns="" val="3045924630"/>
                  </a:ext>
                </a:extLst>
              </a:tr>
              <a:tr h="340290">
                <a:tc>
                  <a:txBody>
                    <a:bodyPr/>
                    <a:lstStyle/>
                    <a:p>
                      <a:pPr>
                        <a:lnSpc>
                          <a:spcPct val="100000"/>
                        </a:lnSpc>
                        <a:spcAft>
                          <a:spcPts val="0"/>
                        </a:spcAft>
                      </a:pPr>
                      <a:r>
                        <a:rPr lang="en-US" sz="1000" dirty="0">
                          <a:effectLst/>
                          <a:latin typeface="+mj-lt"/>
                        </a:rPr>
                        <a:t>The University of Nottingham</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5,280</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790</a:t>
                      </a:r>
                      <a:endParaRPr lang="en-GB" sz="1000" dirty="0">
                        <a:effectLst/>
                        <a:latin typeface="+mj-lt"/>
                        <a:ea typeface="Times New Roman" panose="02020603050405020304" pitchFamily="18" charset="0"/>
                      </a:endParaRPr>
                    </a:p>
                  </a:txBody>
                  <a:tcPr marL="34534" marR="34534" marT="0" marB="0"/>
                </a:tc>
                <a:tc>
                  <a:txBody>
                    <a:bodyPr/>
                    <a:lstStyle/>
                    <a:p>
                      <a:pPr>
                        <a:lnSpc>
                          <a:spcPct val="100000"/>
                        </a:lnSpc>
                        <a:spcAft>
                          <a:spcPts val="0"/>
                        </a:spcAft>
                      </a:pPr>
                      <a:r>
                        <a:rPr lang="en-US" sz="1000" dirty="0">
                          <a:effectLst/>
                          <a:latin typeface="+mj-lt"/>
                        </a:rPr>
                        <a:t>19.1</a:t>
                      </a:r>
                      <a:endParaRPr lang="en-GB" sz="1000" dirty="0">
                        <a:effectLst/>
                        <a:latin typeface="+mj-lt"/>
                        <a:ea typeface="Times New Roman" panose="02020603050405020304" pitchFamily="18" charset="0"/>
                      </a:endParaRPr>
                    </a:p>
                  </a:txBody>
                  <a:tcPr marL="34534" marR="34534" marT="0" marB="0"/>
                </a:tc>
                <a:extLst>
                  <a:ext uri="{0D108BD9-81ED-4DB2-BD59-A6C34878D82A}">
                    <a16:rowId xmlns:a16="http://schemas.microsoft.com/office/drawing/2014/main" xmlns="" val="1237997314"/>
                  </a:ext>
                </a:extLst>
              </a:tr>
            </a:tbl>
          </a:graphicData>
        </a:graphic>
      </p:graphicFrame>
    </p:spTree>
    <p:extLst>
      <p:ext uri="{BB962C8B-B14F-4D97-AF65-F5344CB8AC3E}">
        <p14:creationId xmlns:p14="http://schemas.microsoft.com/office/powerpoint/2010/main" val="1444477436"/>
      </p:ext>
    </p:extLst>
  </p:cSld>
  <p:clrMapOvr>
    <a:masterClrMapping/>
  </p:clrMapOvr>
  <p:transition spd="slow">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6AEE7B-B85A-4FC6-94F6-01CEB1E46E24}"/>
              </a:ext>
            </a:extLst>
          </p:cNvPr>
          <p:cNvSpPr>
            <a:spLocks noGrp="1"/>
          </p:cNvSpPr>
          <p:nvPr>
            <p:ph type="title"/>
          </p:nvPr>
        </p:nvSpPr>
        <p:spPr/>
        <p:txBody>
          <a:bodyPr/>
          <a:lstStyle/>
          <a:p>
            <a:r>
              <a:rPr lang="en-GB" dirty="0"/>
              <a:t>Higher Education</a:t>
            </a:r>
          </a:p>
        </p:txBody>
      </p:sp>
      <p:sp>
        <p:nvSpPr>
          <p:cNvPr id="3" name="Slide Number Placeholder 2">
            <a:extLst>
              <a:ext uri="{FF2B5EF4-FFF2-40B4-BE49-F238E27FC236}">
                <a16:creationId xmlns:a16="http://schemas.microsoft.com/office/drawing/2014/main" xmlns="" id="{E1C72E90-E42C-4C4A-8797-36637413A601}"/>
              </a:ext>
            </a:extLst>
          </p:cNvPr>
          <p:cNvSpPr>
            <a:spLocks noGrp="1"/>
          </p:cNvSpPr>
          <p:nvPr>
            <p:ph type="sldNum" sz="quarter" idx="12"/>
          </p:nvPr>
        </p:nvSpPr>
        <p:spPr/>
        <p:txBody>
          <a:bodyPr/>
          <a:lstStyle/>
          <a:p>
            <a:r>
              <a:rPr lang="en-GB" dirty="0"/>
              <a:t>Slide </a:t>
            </a:r>
            <a:fld id="{6B49BB3D-90E4-C946-BCF9-8FBC622A1A06}" type="slidenum">
              <a:rPr lang="en-GB" smtClean="0"/>
              <a:pPr/>
              <a:t>8</a:t>
            </a:fld>
            <a:endParaRPr lang="en-GB" dirty="0"/>
          </a:p>
        </p:txBody>
      </p:sp>
      <p:graphicFrame>
        <p:nvGraphicFramePr>
          <p:cNvPr id="4" name="Table 3">
            <a:extLst>
              <a:ext uri="{FF2B5EF4-FFF2-40B4-BE49-F238E27FC236}">
                <a16:creationId xmlns:a16="http://schemas.microsoft.com/office/drawing/2014/main" xmlns="" id="{9FA8B776-2883-48E8-BEC5-34853D3F0D7E}"/>
              </a:ext>
            </a:extLst>
          </p:cNvPr>
          <p:cNvGraphicFramePr>
            <a:graphicFrameLocks noGrp="1"/>
          </p:cNvGraphicFramePr>
          <p:nvPr>
            <p:extLst>
              <p:ext uri="{D42A27DB-BD31-4B8C-83A1-F6EECF244321}">
                <p14:modId xmlns:p14="http://schemas.microsoft.com/office/powerpoint/2010/main" val="3006910773"/>
              </p:ext>
            </p:extLst>
          </p:nvPr>
        </p:nvGraphicFramePr>
        <p:xfrm>
          <a:off x="457200" y="1582123"/>
          <a:ext cx="8301436" cy="3075588"/>
        </p:xfrm>
        <a:graphic>
          <a:graphicData uri="http://schemas.openxmlformats.org/drawingml/2006/table">
            <a:tbl>
              <a:tblPr>
                <a:tableStyleId>{9D7B26C5-4107-4FEC-AEDC-1716B250A1EF}</a:tableStyleId>
              </a:tblPr>
              <a:tblGrid>
                <a:gridCol w="2457226">
                  <a:extLst>
                    <a:ext uri="{9D8B030D-6E8A-4147-A177-3AD203B41FA5}">
                      <a16:colId xmlns:a16="http://schemas.microsoft.com/office/drawing/2014/main" xmlns="" val="3349992571"/>
                    </a:ext>
                  </a:extLst>
                </a:gridCol>
                <a:gridCol w="1883992">
                  <a:extLst>
                    <a:ext uri="{9D8B030D-6E8A-4147-A177-3AD203B41FA5}">
                      <a16:colId xmlns:a16="http://schemas.microsoft.com/office/drawing/2014/main" xmlns="" val="1324363599"/>
                    </a:ext>
                  </a:extLst>
                </a:gridCol>
                <a:gridCol w="1901462">
                  <a:extLst>
                    <a:ext uri="{9D8B030D-6E8A-4147-A177-3AD203B41FA5}">
                      <a16:colId xmlns:a16="http://schemas.microsoft.com/office/drawing/2014/main" xmlns="" val="2930513774"/>
                    </a:ext>
                  </a:extLst>
                </a:gridCol>
                <a:gridCol w="2058756">
                  <a:extLst>
                    <a:ext uri="{9D8B030D-6E8A-4147-A177-3AD203B41FA5}">
                      <a16:colId xmlns:a16="http://schemas.microsoft.com/office/drawing/2014/main" xmlns="" val="4291975097"/>
                    </a:ext>
                  </a:extLst>
                </a:gridCol>
              </a:tblGrid>
              <a:tr h="0">
                <a:tc>
                  <a:txBody>
                    <a:bodyPr/>
                    <a:lstStyle/>
                    <a:p>
                      <a:pPr>
                        <a:lnSpc>
                          <a:spcPct val="100000"/>
                        </a:lnSpc>
                        <a:spcAft>
                          <a:spcPts val="0"/>
                        </a:spcAft>
                      </a:pPr>
                      <a:r>
                        <a:rPr lang="en-GB" sz="1000" b="1" dirty="0">
                          <a:effectLst/>
                        </a:rPr>
                        <a:t>Institution</a:t>
                      </a:r>
                      <a:endParaRPr lang="en-GB" sz="1000" b="1" dirty="0">
                        <a:effectLst/>
                        <a:latin typeface="+mn-lt"/>
                        <a:ea typeface="Times New Roman" panose="02020603050405020304" pitchFamily="18" charset="0"/>
                      </a:endParaRPr>
                    </a:p>
                  </a:txBody>
                  <a:tcPr marL="60288" marR="60288"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kern="1200" dirty="0">
                          <a:effectLst/>
                        </a:rPr>
                        <a:t>Total full-time first degree entrants</a:t>
                      </a:r>
                      <a:endParaRPr lang="en-GB" sz="1000" b="1" dirty="0">
                        <a:effectLst/>
                        <a:latin typeface="+mn-lt"/>
                        <a:ea typeface="Times New Roman" panose="02020603050405020304" pitchFamily="18" charset="0"/>
                      </a:endParaRPr>
                    </a:p>
                  </a:txBody>
                  <a:tcPr marL="60288" marR="60288"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kern="1200" dirty="0">
                          <a:effectLst/>
                        </a:rPr>
                        <a:t>Number from manual occupational backgrounds</a:t>
                      </a:r>
                      <a:endParaRPr lang="en-GB" sz="1000" b="1" dirty="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b="1" kern="1200" dirty="0">
                          <a:effectLst/>
                        </a:rPr>
                        <a:t>% from manual occupational backgrounds*</a:t>
                      </a:r>
                      <a:endParaRPr lang="en-GB" sz="1000" b="1" kern="1200" dirty="0">
                        <a:effectLst/>
                      </a:endParaRPr>
                    </a:p>
                    <a:p>
                      <a:pPr>
                        <a:lnSpc>
                          <a:spcPct val="100000"/>
                        </a:lnSpc>
                        <a:spcAft>
                          <a:spcPts val="0"/>
                        </a:spcAft>
                      </a:pPr>
                      <a:endParaRPr lang="en-GB" sz="1000" b="1" dirty="0">
                        <a:effectLst/>
                        <a:latin typeface="+mn-lt"/>
                        <a:ea typeface="Times New Roman" panose="02020603050405020304" pitchFamily="18" charset="0"/>
                      </a:endParaRPr>
                    </a:p>
                  </a:txBody>
                  <a:tcPr marL="60288" marR="60288" marT="0" marB="0"/>
                </a:tc>
                <a:extLst>
                  <a:ext uri="{0D108BD9-81ED-4DB2-BD59-A6C34878D82A}">
                    <a16:rowId xmlns:a16="http://schemas.microsoft.com/office/drawing/2014/main" xmlns="" val="2839409641"/>
                  </a:ext>
                </a:extLst>
              </a:tr>
              <a:tr h="553976">
                <a:tc>
                  <a:txBody>
                    <a:bodyPr/>
                    <a:lstStyle/>
                    <a:p>
                      <a:pPr>
                        <a:lnSpc>
                          <a:spcPct val="100000"/>
                        </a:lnSpc>
                        <a:spcAft>
                          <a:spcPts val="0"/>
                        </a:spcAft>
                      </a:pPr>
                      <a:r>
                        <a:rPr lang="en-US" sz="1000" dirty="0">
                          <a:effectLst/>
                        </a:rPr>
                        <a:t>University College Plymouth St Mark and St John</a:t>
                      </a:r>
                      <a:endParaRPr lang="en-GB" sz="1000" dirty="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dirty="0">
                          <a:effectLst/>
                        </a:rPr>
                        <a:t>650</a:t>
                      </a:r>
                      <a:endParaRPr lang="en-GB" sz="1000" dirty="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dirty="0">
                          <a:effectLst/>
                        </a:rPr>
                        <a:t>160</a:t>
                      </a:r>
                      <a:endParaRPr lang="en-GB" sz="1000" dirty="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dirty="0">
                          <a:effectLst/>
                        </a:rPr>
                        <a:t>50.6</a:t>
                      </a:r>
                      <a:endParaRPr lang="en-GB" sz="1000" dirty="0">
                        <a:effectLst/>
                        <a:latin typeface="+mn-lt"/>
                        <a:ea typeface="Times New Roman" panose="02020603050405020304" pitchFamily="18" charset="0"/>
                      </a:endParaRPr>
                    </a:p>
                  </a:txBody>
                  <a:tcPr marL="60288" marR="60288" marT="0" marB="0"/>
                </a:tc>
                <a:extLst>
                  <a:ext uri="{0D108BD9-81ED-4DB2-BD59-A6C34878D82A}">
                    <a16:rowId xmlns:a16="http://schemas.microsoft.com/office/drawing/2014/main" xmlns="" val="1144621197"/>
                  </a:ext>
                </a:extLst>
              </a:tr>
              <a:tr h="342648">
                <a:tc>
                  <a:txBody>
                    <a:bodyPr/>
                    <a:lstStyle/>
                    <a:p>
                      <a:pPr>
                        <a:lnSpc>
                          <a:spcPct val="100000"/>
                        </a:lnSpc>
                        <a:spcAft>
                          <a:spcPts val="0"/>
                        </a:spcAft>
                      </a:pPr>
                      <a:r>
                        <a:rPr lang="en-US" sz="1000" dirty="0">
                          <a:effectLst/>
                        </a:rPr>
                        <a:t>The University of Bolton</a:t>
                      </a:r>
                      <a:endParaRPr lang="en-GB" sz="1000" dirty="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1,130</a:t>
                      </a:r>
                      <a:endParaRPr lang="en-GB" sz="100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185</a:t>
                      </a:r>
                      <a:endParaRPr lang="en-GB" sz="100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dirty="0">
                          <a:effectLst/>
                        </a:rPr>
                        <a:t>52.3</a:t>
                      </a:r>
                      <a:endParaRPr lang="en-GB" sz="1000" dirty="0">
                        <a:effectLst/>
                        <a:latin typeface="+mn-lt"/>
                        <a:ea typeface="Times New Roman" panose="02020603050405020304" pitchFamily="18" charset="0"/>
                      </a:endParaRPr>
                    </a:p>
                  </a:txBody>
                  <a:tcPr marL="60288" marR="60288" marT="0" marB="0"/>
                </a:tc>
                <a:extLst>
                  <a:ext uri="{0D108BD9-81ED-4DB2-BD59-A6C34878D82A}">
                    <a16:rowId xmlns:a16="http://schemas.microsoft.com/office/drawing/2014/main" xmlns="" val="1726512452"/>
                  </a:ext>
                </a:extLst>
              </a:tr>
              <a:tr h="304800">
                <a:tc>
                  <a:txBody>
                    <a:bodyPr/>
                    <a:lstStyle/>
                    <a:p>
                      <a:pPr>
                        <a:lnSpc>
                          <a:spcPct val="100000"/>
                        </a:lnSpc>
                        <a:spcAft>
                          <a:spcPts val="0"/>
                        </a:spcAft>
                      </a:pPr>
                      <a:r>
                        <a:rPr lang="en-US" sz="1000" dirty="0">
                          <a:effectLst/>
                        </a:rPr>
                        <a:t>The University of Bradford</a:t>
                      </a:r>
                      <a:endParaRPr lang="en-GB" sz="1000" dirty="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2,055</a:t>
                      </a:r>
                      <a:endParaRPr lang="en-GB" sz="100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525</a:t>
                      </a:r>
                      <a:endParaRPr lang="en-GB" sz="100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52.4</a:t>
                      </a:r>
                      <a:endParaRPr lang="en-GB" sz="1000">
                        <a:effectLst/>
                        <a:latin typeface="+mn-lt"/>
                        <a:ea typeface="Times New Roman" panose="02020603050405020304" pitchFamily="18" charset="0"/>
                      </a:endParaRPr>
                    </a:p>
                  </a:txBody>
                  <a:tcPr marL="60288" marR="60288" marT="0" marB="0"/>
                </a:tc>
                <a:extLst>
                  <a:ext uri="{0D108BD9-81ED-4DB2-BD59-A6C34878D82A}">
                    <a16:rowId xmlns:a16="http://schemas.microsoft.com/office/drawing/2014/main" xmlns="" val="3631264533"/>
                  </a:ext>
                </a:extLst>
              </a:tr>
              <a:tr h="330200">
                <a:tc>
                  <a:txBody>
                    <a:bodyPr/>
                    <a:lstStyle/>
                    <a:p>
                      <a:pPr>
                        <a:lnSpc>
                          <a:spcPct val="100000"/>
                        </a:lnSpc>
                        <a:spcAft>
                          <a:spcPts val="0"/>
                        </a:spcAft>
                      </a:pPr>
                      <a:r>
                        <a:rPr lang="en-US" sz="1000" dirty="0">
                          <a:effectLst/>
                        </a:rPr>
                        <a:t>The University of Wolverhampton</a:t>
                      </a:r>
                      <a:endParaRPr lang="en-GB" sz="1000" dirty="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3,285</a:t>
                      </a:r>
                      <a:endParaRPr lang="en-GB" sz="100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750</a:t>
                      </a:r>
                      <a:endParaRPr lang="en-GB" sz="100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53.1</a:t>
                      </a:r>
                      <a:endParaRPr lang="en-GB" sz="1000">
                        <a:effectLst/>
                        <a:latin typeface="+mn-lt"/>
                        <a:ea typeface="Times New Roman" panose="02020603050405020304" pitchFamily="18" charset="0"/>
                      </a:endParaRPr>
                    </a:p>
                  </a:txBody>
                  <a:tcPr marL="60288" marR="60288" marT="0" marB="0"/>
                </a:tc>
                <a:extLst>
                  <a:ext uri="{0D108BD9-81ED-4DB2-BD59-A6C34878D82A}">
                    <a16:rowId xmlns:a16="http://schemas.microsoft.com/office/drawing/2014/main" xmlns="" val="775696150"/>
                  </a:ext>
                </a:extLst>
              </a:tr>
              <a:tr h="272522">
                <a:tc>
                  <a:txBody>
                    <a:bodyPr/>
                    <a:lstStyle/>
                    <a:p>
                      <a:pPr>
                        <a:lnSpc>
                          <a:spcPct val="100000"/>
                        </a:lnSpc>
                        <a:spcAft>
                          <a:spcPts val="0"/>
                        </a:spcAft>
                      </a:pPr>
                      <a:r>
                        <a:rPr lang="en-US" sz="1000">
                          <a:effectLst/>
                        </a:rPr>
                        <a:t>Glyndŵr University</a:t>
                      </a:r>
                      <a:endParaRPr lang="en-GB" sz="100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760</a:t>
                      </a:r>
                      <a:endParaRPr lang="en-GB" sz="100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80</a:t>
                      </a:r>
                      <a:endParaRPr lang="en-GB" sz="100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54.5</a:t>
                      </a:r>
                      <a:endParaRPr lang="en-GB" sz="1000">
                        <a:effectLst/>
                        <a:latin typeface="+mn-lt"/>
                        <a:ea typeface="Times New Roman" panose="02020603050405020304" pitchFamily="18" charset="0"/>
                      </a:endParaRPr>
                    </a:p>
                  </a:txBody>
                  <a:tcPr marL="60288" marR="60288" marT="0" marB="0"/>
                </a:tc>
                <a:extLst>
                  <a:ext uri="{0D108BD9-81ED-4DB2-BD59-A6C34878D82A}">
                    <a16:rowId xmlns:a16="http://schemas.microsoft.com/office/drawing/2014/main" xmlns="" val="1333809462"/>
                  </a:ext>
                </a:extLst>
              </a:tr>
              <a:tr h="413278">
                <a:tc>
                  <a:txBody>
                    <a:bodyPr/>
                    <a:lstStyle/>
                    <a:p>
                      <a:pPr>
                        <a:lnSpc>
                          <a:spcPct val="100000"/>
                        </a:lnSpc>
                        <a:spcAft>
                          <a:spcPts val="0"/>
                        </a:spcAft>
                      </a:pPr>
                      <a:r>
                        <a:rPr lang="en-US" sz="1000">
                          <a:effectLst/>
                        </a:rPr>
                        <a:t>The University of Greenwich</a:t>
                      </a:r>
                      <a:endParaRPr lang="en-GB" sz="100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3,805</a:t>
                      </a:r>
                      <a:endParaRPr lang="en-GB" sz="100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855</a:t>
                      </a:r>
                      <a:endParaRPr lang="en-GB" sz="100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55.5</a:t>
                      </a:r>
                      <a:endParaRPr lang="en-GB" sz="1000">
                        <a:effectLst/>
                        <a:latin typeface="+mn-lt"/>
                        <a:ea typeface="Times New Roman" panose="02020603050405020304" pitchFamily="18" charset="0"/>
                      </a:endParaRPr>
                    </a:p>
                  </a:txBody>
                  <a:tcPr marL="60288" marR="60288" marT="0" marB="0"/>
                </a:tc>
                <a:extLst>
                  <a:ext uri="{0D108BD9-81ED-4DB2-BD59-A6C34878D82A}">
                    <a16:rowId xmlns:a16="http://schemas.microsoft.com/office/drawing/2014/main" xmlns="" val="360602999"/>
                  </a:ext>
                </a:extLst>
              </a:tr>
              <a:tr h="400964">
                <a:tc>
                  <a:txBody>
                    <a:bodyPr/>
                    <a:lstStyle/>
                    <a:p>
                      <a:pPr>
                        <a:lnSpc>
                          <a:spcPct val="100000"/>
                        </a:lnSpc>
                        <a:spcAft>
                          <a:spcPts val="0"/>
                        </a:spcAft>
                      </a:pPr>
                      <a:r>
                        <a:rPr lang="en-US" sz="1000" dirty="0">
                          <a:effectLst/>
                        </a:rPr>
                        <a:t>London Metropolitan University</a:t>
                      </a:r>
                      <a:endParaRPr lang="en-GB" sz="1000" dirty="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3,915</a:t>
                      </a:r>
                      <a:endParaRPr lang="en-GB" sz="100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a:effectLst/>
                        </a:rPr>
                        <a:t>705</a:t>
                      </a:r>
                      <a:endParaRPr lang="en-GB" sz="1000">
                        <a:effectLst/>
                        <a:latin typeface="+mn-lt"/>
                        <a:ea typeface="Times New Roman" panose="02020603050405020304" pitchFamily="18" charset="0"/>
                      </a:endParaRPr>
                    </a:p>
                  </a:txBody>
                  <a:tcPr marL="60288" marR="60288" marT="0" marB="0"/>
                </a:tc>
                <a:tc>
                  <a:txBody>
                    <a:bodyPr/>
                    <a:lstStyle/>
                    <a:p>
                      <a:pPr>
                        <a:lnSpc>
                          <a:spcPct val="100000"/>
                        </a:lnSpc>
                        <a:spcAft>
                          <a:spcPts val="0"/>
                        </a:spcAft>
                      </a:pPr>
                      <a:r>
                        <a:rPr lang="en-US" sz="1000" dirty="0">
                          <a:effectLst/>
                        </a:rPr>
                        <a:t>57.2</a:t>
                      </a:r>
                      <a:endParaRPr lang="en-GB" sz="1000" dirty="0">
                        <a:effectLst/>
                        <a:latin typeface="+mn-lt"/>
                        <a:ea typeface="Times New Roman" panose="02020603050405020304" pitchFamily="18" charset="0"/>
                      </a:endParaRPr>
                    </a:p>
                  </a:txBody>
                  <a:tcPr marL="60288" marR="60288" marT="0" marB="0"/>
                </a:tc>
                <a:extLst>
                  <a:ext uri="{0D108BD9-81ED-4DB2-BD59-A6C34878D82A}">
                    <a16:rowId xmlns:a16="http://schemas.microsoft.com/office/drawing/2014/main" xmlns="" val="2439594679"/>
                  </a:ext>
                </a:extLst>
              </a:tr>
            </a:tbl>
          </a:graphicData>
        </a:graphic>
      </p:graphicFrame>
      <p:sp>
        <p:nvSpPr>
          <p:cNvPr id="5" name="Rectangle 4">
            <a:extLst>
              <a:ext uri="{FF2B5EF4-FFF2-40B4-BE49-F238E27FC236}">
                <a16:creationId xmlns:a16="http://schemas.microsoft.com/office/drawing/2014/main" xmlns="" id="{0B5B446E-2150-455A-BB1E-678F83742243}"/>
              </a:ext>
            </a:extLst>
          </p:cNvPr>
          <p:cNvSpPr/>
          <p:nvPr/>
        </p:nvSpPr>
        <p:spPr>
          <a:xfrm>
            <a:off x="357782" y="4859884"/>
            <a:ext cx="8428436" cy="1969770"/>
          </a:xfrm>
          <a:prstGeom prst="rect">
            <a:avLst/>
          </a:prstGeom>
        </p:spPr>
        <p:txBody>
          <a:bodyPr wrap="square">
            <a:spAutoFit/>
          </a:bodyPr>
          <a:lstStyle/>
          <a:p>
            <a:r>
              <a:rPr lang="en-US" dirty="0">
                <a:solidFill>
                  <a:srgbClr val="1F1F1F"/>
                </a:solidFill>
                <a:ea typeface="MS Mincho" panose="02020609040205080304" pitchFamily="49" charset="-128"/>
                <a:cs typeface="Arial" panose="020B0604020202020204" pitchFamily="34" charset="0"/>
              </a:rPr>
              <a:t>‘Financial strictures, the need to work in the </a:t>
            </a:r>
            <a:r>
              <a:rPr lang="en-US" dirty="0" err="1">
                <a:solidFill>
                  <a:srgbClr val="1F1F1F"/>
                </a:solidFill>
                <a:ea typeface="MS Mincho" panose="02020609040205080304" pitchFamily="49" charset="-128"/>
                <a:cs typeface="Arial" panose="020B0604020202020204" pitchFamily="34" charset="0"/>
              </a:rPr>
              <a:t>labour</a:t>
            </a:r>
            <a:r>
              <a:rPr lang="en-US" dirty="0">
                <a:solidFill>
                  <a:srgbClr val="1F1F1F"/>
                </a:solidFill>
                <a:ea typeface="MS Mincho" panose="02020609040205080304" pitchFamily="49" charset="-128"/>
                <a:cs typeface="Arial" panose="020B0604020202020204" pitchFamily="34" charset="0"/>
              </a:rPr>
              <a:t> market, anxieties about the strangeness and unfamiliarity of higher education, linked to fears around fitting in, all add up to a very different, and more stressful experience of higher education choice.’ </a:t>
            </a:r>
          </a:p>
          <a:p>
            <a:endParaRPr lang="en-US" i="1" dirty="0">
              <a:solidFill>
                <a:srgbClr val="1F1F1F"/>
              </a:solidFill>
              <a:ea typeface="MS Mincho" panose="02020609040205080304" pitchFamily="49" charset="-128"/>
              <a:cs typeface="Arial" panose="020B0604020202020204" pitchFamily="34" charset="0"/>
            </a:endParaRPr>
          </a:p>
          <a:p>
            <a:r>
              <a:rPr lang="en-US" i="1" dirty="0">
                <a:solidFill>
                  <a:srgbClr val="1F1F1F"/>
                </a:solidFill>
                <a:ea typeface="MS Mincho" panose="02020609040205080304" pitchFamily="49" charset="-128"/>
                <a:cs typeface="Arial" panose="020B0604020202020204" pitchFamily="34" charset="0"/>
              </a:rPr>
              <a:t>(</a:t>
            </a:r>
            <a:r>
              <a:rPr lang="en-GB" i="1" dirty="0">
                <a:solidFill>
                  <a:srgbClr val="222222"/>
                </a:solidFill>
              </a:rPr>
              <a:t>Reay, D., David, M. E., &amp; Ball, S. J. (2005). Degrees of choice: Class, race, gender and higher education. Trentham Books.)</a:t>
            </a:r>
            <a:endParaRPr lang="en-GB" i="1" dirty="0"/>
          </a:p>
          <a:p>
            <a:pPr>
              <a:spcAft>
                <a:spcPts val="0"/>
              </a:spcAft>
            </a:pPr>
            <a:endParaRPr lang="en-GB" sz="1400" dirty="0">
              <a:ea typeface="Times New Roman" panose="02020603050405020304" pitchFamily="18" charset="0"/>
            </a:endParaRPr>
          </a:p>
        </p:txBody>
      </p:sp>
    </p:spTree>
    <p:extLst>
      <p:ext uri="{BB962C8B-B14F-4D97-AF65-F5344CB8AC3E}">
        <p14:creationId xmlns:p14="http://schemas.microsoft.com/office/powerpoint/2010/main" val="3700459158"/>
      </p:ext>
    </p:extLst>
  </p:cSld>
  <p:clrMapOvr>
    <a:masterClrMapping/>
  </p:clrMapOvr>
  <p:transition spd="slow">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E698E2-5C61-4B5E-A3AF-9C58EC73B543}"/>
              </a:ext>
            </a:extLst>
          </p:cNvPr>
          <p:cNvSpPr>
            <a:spLocks noGrp="1"/>
          </p:cNvSpPr>
          <p:nvPr>
            <p:ph type="title"/>
          </p:nvPr>
        </p:nvSpPr>
        <p:spPr/>
        <p:txBody>
          <a:bodyPr/>
          <a:lstStyle/>
          <a:p>
            <a:r>
              <a:rPr lang="en-GB" dirty="0"/>
              <a:t>Higher Education</a:t>
            </a:r>
          </a:p>
        </p:txBody>
      </p:sp>
      <p:sp>
        <p:nvSpPr>
          <p:cNvPr id="3" name="Slide Number Placeholder 2">
            <a:extLst>
              <a:ext uri="{FF2B5EF4-FFF2-40B4-BE49-F238E27FC236}">
                <a16:creationId xmlns:a16="http://schemas.microsoft.com/office/drawing/2014/main" xmlns="" id="{3E49B10F-9B3B-414F-A3C6-ACC31040BEEE}"/>
              </a:ext>
            </a:extLst>
          </p:cNvPr>
          <p:cNvSpPr>
            <a:spLocks noGrp="1"/>
          </p:cNvSpPr>
          <p:nvPr>
            <p:ph type="sldNum" sz="quarter" idx="12"/>
          </p:nvPr>
        </p:nvSpPr>
        <p:spPr/>
        <p:txBody>
          <a:bodyPr/>
          <a:lstStyle/>
          <a:p>
            <a:r>
              <a:rPr lang="en-GB"/>
              <a:t>Slide </a:t>
            </a:r>
            <a:fld id="{6B49BB3D-90E4-C946-BCF9-8FBC622A1A06}" type="slidenum">
              <a:rPr lang="en-GB" smtClean="0"/>
              <a:pPr/>
              <a:t>9</a:t>
            </a:fld>
            <a:endParaRPr lang="en-GB" dirty="0"/>
          </a:p>
        </p:txBody>
      </p:sp>
      <p:pic>
        <p:nvPicPr>
          <p:cNvPr id="4" name="Picture 3">
            <a:extLst>
              <a:ext uri="{FF2B5EF4-FFF2-40B4-BE49-F238E27FC236}">
                <a16:creationId xmlns:a16="http://schemas.microsoft.com/office/drawing/2014/main" xmlns="" id="{0314FDB7-1FB8-4B61-B7F8-2E33A28EE753}"/>
              </a:ext>
            </a:extLst>
          </p:cNvPr>
          <p:cNvPicPr>
            <a:picLocks noChangeAspect="1"/>
          </p:cNvPicPr>
          <p:nvPr/>
        </p:nvPicPr>
        <p:blipFill rotWithShape="1">
          <a:blip r:embed="rId3"/>
          <a:srcRect l="26810" t="41503" r="27218" b="29944"/>
          <a:stretch/>
        </p:blipFill>
        <p:spPr>
          <a:xfrm>
            <a:off x="51592" y="1892797"/>
            <a:ext cx="9040815" cy="3958234"/>
          </a:xfrm>
          <a:prstGeom prst="rect">
            <a:avLst/>
          </a:prstGeom>
        </p:spPr>
      </p:pic>
    </p:spTree>
    <p:extLst>
      <p:ext uri="{BB962C8B-B14F-4D97-AF65-F5344CB8AC3E}">
        <p14:creationId xmlns:p14="http://schemas.microsoft.com/office/powerpoint/2010/main" val="3780111702"/>
      </p:ext>
    </p:extLst>
  </p:cSld>
  <p:clrMapOvr>
    <a:masterClrMapping/>
  </p:clrMapOvr>
  <p:transition spd="slow">
    <p:randomBar/>
  </p:transition>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Words>771</Words>
  <PresentationFormat>On-screen Show (4:3)</PresentationFormat>
  <Paragraphs>160</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MS Mincho</vt:lpstr>
      <vt:lpstr>Arial</vt:lpstr>
      <vt:lpstr>Calibri</vt:lpstr>
      <vt:lpstr>Century Gothic</vt:lpstr>
      <vt:lpstr>corbel</vt:lpstr>
      <vt:lpstr>Lucida Grande</vt:lpstr>
      <vt:lpstr>Symbol</vt:lpstr>
      <vt:lpstr>Times New Roman</vt:lpstr>
      <vt:lpstr>Wingdings</vt:lpstr>
      <vt:lpstr>Office Theme</vt:lpstr>
      <vt:lpstr>PowerPoint Presentation</vt:lpstr>
      <vt:lpstr>Social Mobility in the UK: Trends</vt:lpstr>
      <vt:lpstr>PowerPoint Presentation</vt:lpstr>
      <vt:lpstr>PowerPoint Presentation</vt:lpstr>
      <vt:lpstr>Unintended consequences</vt:lpstr>
      <vt:lpstr>Access to ‘Top Jobs’</vt:lpstr>
      <vt:lpstr>Higher Education</vt:lpstr>
      <vt:lpstr>Higher Education</vt:lpstr>
      <vt:lpstr>Higher Education</vt:lpstr>
      <vt:lpstr>Systematic (dis)advantages depending on background</vt:lpstr>
      <vt:lpstr>Progress in Practice and Policy </vt:lpstr>
      <vt:lpstr>Measurement and Data</vt:lpstr>
      <vt:lpstr>PowerPoint Presentation</vt:lpstr>
      <vt:lpstr>(Why) does it matter? </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cp:coreProperties>
</file>